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  <p:sldMasterId id="2147483668" r:id="rId5"/>
  </p:sldMasterIdLst>
  <p:notesMasterIdLst>
    <p:notesMasterId r:id="rId54"/>
  </p:notesMasterIdLst>
  <p:handoutMasterIdLst>
    <p:handoutMasterId r:id="rId55"/>
  </p:handoutMasterIdLst>
  <p:sldIdLst>
    <p:sldId id="265" r:id="rId6"/>
    <p:sldId id="266" r:id="rId7"/>
    <p:sldId id="445" r:id="rId8"/>
    <p:sldId id="438" r:id="rId9"/>
    <p:sldId id="439" r:id="rId10"/>
    <p:sldId id="441" r:id="rId11"/>
    <p:sldId id="461" r:id="rId12"/>
    <p:sldId id="474" r:id="rId13"/>
    <p:sldId id="446" r:id="rId14"/>
    <p:sldId id="456" r:id="rId15"/>
    <p:sldId id="472" r:id="rId16"/>
    <p:sldId id="463" r:id="rId17"/>
    <p:sldId id="464" r:id="rId18"/>
    <p:sldId id="471" r:id="rId19"/>
    <p:sldId id="447" r:id="rId20"/>
    <p:sldId id="473" r:id="rId21"/>
    <p:sldId id="460" r:id="rId22"/>
    <p:sldId id="448" r:id="rId23"/>
    <p:sldId id="477" r:id="rId24"/>
    <p:sldId id="485" r:id="rId25"/>
    <p:sldId id="494" r:id="rId26"/>
    <p:sldId id="497" r:id="rId27"/>
    <p:sldId id="443" r:id="rId28"/>
    <p:sldId id="475" r:id="rId29"/>
    <p:sldId id="498" r:id="rId30"/>
    <p:sldId id="444" r:id="rId31"/>
    <p:sldId id="462" r:id="rId32"/>
    <p:sldId id="449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57" r:id="rId41"/>
    <p:sldId id="459" r:id="rId42"/>
    <p:sldId id="458" r:id="rId43"/>
    <p:sldId id="435" r:id="rId44"/>
    <p:sldId id="467" r:id="rId45"/>
    <p:sldId id="466" r:id="rId46"/>
    <p:sldId id="469" r:id="rId47"/>
    <p:sldId id="468" r:id="rId48"/>
    <p:sldId id="433" r:id="rId49"/>
    <p:sldId id="478" r:id="rId50"/>
    <p:sldId id="434" r:id="rId51"/>
    <p:sldId id="432" r:id="rId52"/>
    <p:sldId id="451" r:id="rId5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">
          <p15:clr>
            <a:srgbClr val="A4A3A4"/>
          </p15:clr>
        </p15:guide>
        <p15:guide id="2" orient="horz" pos="4092">
          <p15:clr>
            <a:srgbClr val="A4A3A4"/>
          </p15:clr>
        </p15:guide>
        <p15:guide id="3" orient="horz" pos="2181">
          <p15:clr>
            <a:srgbClr val="A4A3A4"/>
          </p15:clr>
        </p15:guide>
        <p15:guide id="4" pos="361">
          <p15:clr>
            <a:srgbClr val="A4A3A4"/>
          </p15:clr>
        </p15:guide>
        <p15:guide id="5" pos="53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2" autoAdjust="0"/>
    <p:restoredTop sz="97407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458" y="72"/>
      </p:cViewPr>
      <p:guideLst>
        <p:guide orient="horz" pos="226"/>
        <p:guide orient="horz" pos="4092"/>
        <p:guide orient="horz" pos="2181"/>
        <p:guide pos="361"/>
        <p:guide pos="5398"/>
      </p:guideLst>
    </p:cSldViewPr>
  </p:slideViewPr>
  <p:outlineViewPr>
    <p:cViewPr>
      <p:scale>
        <a:sx n="33" d="100"/>
        <a:sy n="33" d="100"/>
      </p:scale>
      <p:origin x="0" y="-9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0B7ED2-C7CA-4880-AC92-C94D948549E7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5B7042E3-9666-4224-9804-DE7D91EA7172}">
      <dgm:prSet phldrT="[Texte]" custT="1"/>
      <dgm:spPr/>
      <dgm:t>
        <a:bodyPr/>
        <a:lstStyle/>
        <a:p>
          <a:r>
            <a:rPr lang="fr-FR" sz="1600" b="1" dirty="0" smtClean="0"/>
            <a:t>ENGIE IT propose deux offres à ses clients</a:t>
          </a:r>
          <a:endParaRPr lang="fr-FR" sz="1600" dirty="0"/>
        </a:p>
      </dgm:t>
    </dgm:pt>
    <dgm:pt modelId="{1354BEF9-B2AB-449F-B81E-A0F5B12812F7}" type="parTrans" cxnId="{D3DF3636-1D33-4A23-A74A-73DD8DABCC25}">
      <dgm:prSet/>
      <dgm:spPr/>
      <dgm:t>
        <a:bodyPr/>
        <a:lstStyle/>
        <a:p>
          <a:endParaRPr lang="fr-FR"/>
        </a:p>
      </dgm:t>
    </dgm:pt>
    <dgm:pt modelId="{7FB10685-9AB5-4972-B183-06E267A0D873}" type="sibTrans" cxnId="{D3DF3636-1D33-4A23-A74A-73DD8DABCC25}">
      <dgm:prSet/>
      <dgm:spPr/>
      <dgm:t>
        <a:bodyPr/>
        <a:lstStyle/>
        <a:p>
          <a:endParaRPr lang="fr-FR"/>
        </a:p>
      </dgm:t>
    </dgm:pt>
    <dgm:pt modelId="{268803EA-02C0-4F75-97B1-1076E6455F32}">
      <dgm:prSet custT="1"/>
      <dgm:spPr/>
      <dgm:t>
        <a:bodyPr/>
        <a:lstStyle/>
        <a:p>
          <a:r>
            <a:rPr lang="fr-FR" sz="1400" dirty="0" smtClean="0"/>
            <a:t>Un service applicatif porté par le Pôle échanges et s’appuyant sur l’infrastructure INES</a:t>
          </a:r>
        </a:p>
      </dgm:t>
    </dgm:pt>
    <dgm:pt modelId="{9E52FA0D-D910-439B-8360-55C3B1BC71F9}" type="parTrans" cxnId="{E1E94812-1593-47EB-9568-C9E1BBDB7899}">
      <dgm:prSet/>
      <dgm:spPr/>
      <dgm:t>
        <a:bodyPr/>
        <a:lstStyle/>
        <a:p>
          <a:endParaRPr lang="fr-FR"/>
        </a:p>
      </dgm:t>
    </dgm:pt>
    <dgm:pt modelId="{226755B0-BE49-4FC5-90BB-B54B6E5F0720}" type="sibTrans" cxnId="{E1E94812-1593-47EB-9568-C9E1BBDB7899}">
      <dgm:prSet/>
      <dgm:spPr/>
      <dgm:t>
        <a:bodyPr/>
        <a:lstStyle/>
        <a:p>
          <a:endParaRPr lang="fr-FR"/>
        </a:p>
      </dgm:t>
    </dgm:pt>
    <dgm:pt modelId="{E79C6BED-22C7-4A49-8955-A49F15D89972}">
      <dgm:prSet custT="1"/>
      <dgm:spPr/>
      <dgm:t>
        <a:bodyPr/>
        <a:lstStyle/>
        <a:p>
          <a:endParaRPr lang="fr-FR" sz="1400" dirty="0" smtClean="0"/>
        </a:p>
      </dgm:t>
    </dgm:pt>
    <dgm:pt modelId="{F18456DE-013D-49E6-8562-45A2D06F072A}" type="parTrans" cxnId="{2A05819A-A083-4ED9-963B-A04ECC34485F}">
      <dgm:prSet/>
      <dgm:spPr/>
      <dgm:t>
        <a:bodyPr/>
        <a:lstStyle/>
        <a:p>
          <a:endParaRPr lang="fr-FR"/>
        </a:p>
      </dgm:t>
    </dgm:pt>
    <dgm:pt modelId="{885FDA82-89AF-4D1E-B273-B438EEDEF4AB}" type="sibTrans" cxnId="{2A05819A-A083-4ED9-963B-A04ECC34485F}">
      <dgm:prSet/>
      <dgm:spPr/>
      <dgm:t>
        <a:bodyPr/>
        <a:lstStyle/>
        <a:p>
          <a:endParaRPr lang="fr-FR"/>
        </a:p>
      </dgm:t>
    </dgm:pt>
    <dgm:pt modelId="{8846C4FD-7AD0-4731-BD5E-54B1F3278C12}">
      <dgm:prSet custT="1"/>
      <dgm:spPr/>
      <dgm:t>
        <a:bodyPr/>
        <a:lstStyle/>
        <a:p>
          <a:r>
            <a:rPr lang="fr-FR" sz="1400" dirty="0" smtClean="0"/>
            <a:t>Une fondation INES (Infrastructure et Middleware)</a:t>
          </a:r>
        </a:p>
      </dgm:t>
    </dgm:pt>
    <dgm:pt modelId="{5053A9CA-5C2C-4947-8C4A-A2A9769300E0}" type="parTrans" cxnId="{C7C60A87-4B03-49FE-8E97-2E05AF15BE05}">
      <dgm:prSet/>
      <dgm:spPr/>
      <dgm:t>
        <a:bodyPr/>
        <a:lstStyle/>
        <a:p>
          <a:endParaRPr lang="fr-FR"/>
        </a:p>
      </dgm:t>
    </dgm:pt>
    <dgm:pt modelId="{94E4F364-3F93-4B37-B466-07CBAB25E3B6}" type="sibTrans" cxnId="{C7C60A87-4B03-49FE-8E97-2E05AF15BE05}">
      <dgm:prSet/>
      <dgm:spPr/>
      <dgm:t>
        <a:bodyPr/>
        <a:lstStyle/>
        <a:p>
          <a:endParaRPr lang="fr-FR"/>
        </a:p>
      </dgm:t>
    </dgm:pt>
    <dgm:pt modelId="{8EB812E6-4BFE-4C96-98E9-5A8FED5225F4}">
      <dgm:prSet custT="1"/>
      <dgm:spPr/>
      <dgm:t>
        <a:bodyPr/>
        <a:lstStyle/>
        <a:p>
          <a:endParaRPr lang="fr-FR" sz="1400" dirty="0" smtClean="0"/>
        </a:p>
      </dgm:t>
    </dgm:pt>
    <dgm:pt modelId="{2DB14527-0FD7-465A-85A0-EC28521495AE}" type="parTrans" cxnId="{78491EDE-3F34-44E8-8B42-C9D3AB792650}">
      <dgm:prSet/>
      <dgm:spPr/>
      <dgm:t>
        <a:bodyPr/>
        <a:lstStyle/>
        <a:p>
          <a:endParaRPr lang="fr-FR"/>
        </a:p>
      </dgm:t>
    </dgm:pt>
    <dgm:pt modelId="{DEE160C1-A028-4340-A91D-FC81B865AA0F}" type="sibTrans" cxnId="{78491EDE-3F34-44E8-8B42-C9D3AB792650}">
      <dgm:prSet/>
      <dgm:spPr/>
      <dgm:t>
        <a:bodyPr/>
        <a:lstStyle/>
        <a:p>
          <a:endParaRPr lang="fr-FR"/>
        </a:p>
      </dgm:t>
    </dgm:pt>
    <dgm:pt modelId="{560E1255-555A-49F1-A941-B29C678CCE45}">
      <dgm:prSet custT="1"/>
      <dgm:spPr/>
      <dgm:t>
        <a:bodyPr/>
        <a:lstStyle/>
        <a:p>
          <a:endParaRPr lang="fr-FR" sz="1400" dirty="0" smtClean="0"/>
        </a:p>
      </dgm:t>
    </dgm:pt>
    <dgm:pt modelId="{18A47756-872C-4D5C-8F22-2CB97AE9C2D9}" type="parTrans" cxnId="{75938852-9F1F-4C8A-A930-F0936B9E64A2}">
      <dgm:prSet/>
      <dgm:spPr/>
      <dgm:t>
        <a:bodyPr/>
        <a:lstStyle/>
        <a:p>
          <a:endParaRPr lang="fr-FR"/>
        </a:p>
      </dgm:t>
    </dgm:pt>
    <dgm:pt modelId="{7C5CD466-86E9-4E72-B2A4-C137CA5F50FF}" type="sibTrans" cxnId="{75938852-9F1F-4C8A-A930-F0936B9E64A2}">
      <dgm:prSet/>
      <dgm:spPr/>
      <dgm:t>
        <a:bodyPr/>
        <a:lstStyle/>
        <a:p>
          <a:endParaRPr lang="fr-FR"/>
        </a:p>
      </dgm:t>
    </dgm:pt>
    <dgm:pt modelId="{DAE203E8-1CD3-4026-B6EE-CFAD7F23922C}">
      <dgm:prSet custT="1"/>
      <dgm:spPr/>
      <dgm:t>
        <a:bodyPr/>
        <a:lstStyle/>
        <a:p>
          <a:endParaRPr lang="fr-FR" sz="1400" dirty="0" smtClean="0"/>
        </a:p>
      </dgm:t>
    </dgm:pt>
    <dgm:pt modelId="{B8C7B55F-A021-4535-9EDD-34D68860D658}" type="parTrans" cxnId="{C01DD974-C3A6-4220-AF6B-4EBC03812E00}">
      <dgm:prSet/>
      <dgm:spPr/>
      <dgm:t>
        <a:bodyPr/>
        <a:lstStyle/>
        <a:p>
          <a:endParaRPr lang="fr-FR"/>
        </a:p>
      </dgm:t>
    </dgm:pt>
    <dgm:pt modelId="{2615013A-2CFB-4FA7-8293-A1D39775D057}" type="sibTrans" cxnId="{C01DD974-C3A6-4220-AF6B-4EBC03812E00}">
      <dgm:prSet/>
      <dgm:spPr/>
      <dgm:t>
        <a:bodyPr/>
        <a:lstStyle/>
        <a:p>
          <a:endParaRPr lang="fr-FR"/>
        </a:p>
      </dgm:t>
    </dgm:pt>
    <dgm:pt modelId="{C51F2E0D-BAD1-449D-BCE1-5BAF218368BF}">
      <dgm:prSet custT="1"/>
      <dgm:spPr/>
      <dgm:t>
        <a:bodyPr/>
        <a:lstStyle/>
        <a:p>
          <a:endParaRPr lang="fr-FR" sz="1400" dirty="0" smtClean="0"/>
        </a:p>
      </dgm:t>
    </dgm:pt>
    <dgm:pt modelId="{7A131B08-FBDC-437A-8BCB-801969F7CD72}" type="parTrans" cxnId="{9DEB4AAF-4447-4186-BB9E-EB51ED6827B3}">
      <dgm:prSet/>
      <dgm:spPr/>
      <dgm:t>
        <a:bodyPr/>
        <a:lstStyle/>
        <a:p>
          <a:endParaRPr lang="fr-FR"/>
        </a:p>
      </dgm:t>
    </dgm:pt>
    <dgm:pt modelId="{C92B7996-37B7-4F92-AEFA-A63440F2D60D}" type="sibTrans" cxnId="{9DEB4AAF-4447-4186-BB9E-EB51ED6827B3}">
      <dgm:prSet/>
      <dgm:spPr/>
      <dgm:t>
        <a:bodyPr/>
        <a:lstStyle/>
        <a:p>
          <a:endParaRPr lang="fr-FR"/>
        </a:p>
      </dgm:t>
    </dgm:pt>
    <dgm:pt modelId="{72AB658F-2373-4554-9ED2-2CEE36078E77}">
      <dgm:prSet custT="1"/>
      <dgm:spPr/>
      <dgm:t>
        <a:bodyPr/>
        <a:lstStyle/>
        <a:p>
          <a:endParaRPr lang="fr-FR" sz="1400" dirty="0" smtClean="0"/>
        </a:p>
      </dgm:t>
    </dgm:pt>
    <dgm:pt modelId="{F3B2806D-BC2D-44A4-A9C4-16AAF1E0F65B}" type="parTrans" cxnId="{E04DB729-372E-4017-A980-AAAA83637DEC}">
      <dgm:prSet/>
      <dgm:spPr/>
      <dgm:t>
        <a:bodyPr/>
        <a:lstStyle/>
        <a:p>
          <a:endParaRPr lang="fr-FR"/>
        </a:p>
      </dgm:t>
    </dgm:pt>
    <dgm:pt modelId="{423565F8-B012-4B0A-9A28-F3A4D1D41617}" type="sibTrans" cxnId="{E04DB729-372E-4017-A980-AAAA83637DEC}">
      <dgm:prSet/>
      <dgm:spPr/>
      <dgm:t>
        <a:bodyPr/>
        <a:lstStyle/>
        <a:p>
          <a:endParaRPr lang="fr-FR"/>
        </a:p>
      </dgm:t>
    </dgm:pt>
    <dgm:pt modelId="{2CFE7EE0-5DAE-4AEB-9DFA-5575F9A743F1}" type="pres">
      <dgm:prSet presAssocID="{A20B7ED2-C7CA-4880-AC92-C94D948549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C67B3F3-30AB-4AA6-A8EC-CDF1A589C9A2}" type="pres">
      <dgm:prSet presAssocID="{5B7042E3-9666-4224-9804-DE7D91EA7172}" presName="composite" presStyleCnt="0"/>
      <dgm:spPr/>
    </dgm:pt>
    <dgm:pt modelId="{85789B84-B3DA-4E39-B62D-35E148617A5C}" type="pres">
      <dgm:prSet presAssocID="{5B7042E3-9666-4224-9804-DE7D91EA717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FCAADC-E319-4766-9BEF-28D88A5B7740}" type="pres">
      <dgm:prSet presAssocID="{5B7042E3-9666-4224-9804-DE7D91EA717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F62D36-0F35-4EDF-ABA3-3B444AC6E513}" type="presOf" srcId="{C51F2E0D-BAD1-449D-BCE1-5BAF218368BF}" destId="{C5FCAADC-E319-4766-9BEF-28D88A5B7740}" srcOrd="0" destOrd="6" presId="urn:microsoft.com/office/officeart/2005/8/layout/hList1"/>
    <dgm:cxn modelId="{C7C60A87-4B03-49FE-8E97-2E05AF15BE05}" srcId="{5B7042E3-9666-4224-9804-DE7D91EA7172}" destId="{8846C4FD-7AD0-4731-BD5E-54B1F3278C12}" srcOrd="4" destOrd="0" parTransId="{5053A9CA-5C2C-4947-8C4A-A2A9769300E0}" sibTransId="{94E4F364-3F93-4B37-B466-07CBAB25E3B6}"/>
    <dgm:cxn modelId="{B3732A72-4A9D-4E99-AB45-44CC8026F6DA}" type="presOf" srcId="{A20B7ED2-C7CA-4880-AC92-C94D948549E7}" destId="{2CFE7EE0-5DAE-4AEB-9DFA-5575F9A743F1}" srcOrd="0" destOrd="0" presId="urn:microsoft.com/office/officeart/2005/8/layout/hList1"/>
    <dgm:cxn modelId="{78491EDE-3F34-44E8-8B42-C9D3AB792650}" srcId="{5B7042E3-9666-4224-9804-DE7D91EA7172}" destId="{8EB812E6-4BFE-4C96-98E9-5A8FED5225F4}" srcOrd="1" destOrd="0" parTransId="{2DB14527-0FD7-465A-85A0-EC28521495AE}" sibTransId="{DEE160C1-A028-4340-A91D-FC81B865AA0F}"/>
    <dgm:cxn modelId="{2A05819A-A083-4ED9-963B-A04ECC34485F}" srcId="{5B7042E3-9666-4224-9804-DE7D91EA7172}" destId="{E79C6BED-22C7-4A49-8955-A49F15D89972}" srcOrd="3" destOrd="0" parTransId="{F18456DE-013D-49E6-8562-45A2D06F072A}" sibTransId="{885FDA82-89AF-4D1E-B273-B438EEDEF4AB}"/>
    <dgm:cxn modelId="{D3DF3636-1D33-4A23-A74A-73DD8DABCC25}" srcId="{A20B7ED2-C7CA-4880-AC92-C94D948549E7}" destId="{5B7042E3-9666-4224-9804-DE7D91EA7172}" srcOrd="0" destOrd="0" parTransId="{1354BEF9-B2AB-449F-B81E-A0F5B12812F7}" sibTransId="{7FB10685-9AB5-4972-B183-06E267A0D873}"/>
    <dgm:cxn modelId="{9DEB4AAF-4447-4186-BB9E-EB51ED6827B3}" srcId="{5B7042E3-9666-4224-9804-DE7D91EA7172}" destId="{C51F2E0D-BAD1-449D-BCE1-5BAF218368BF}" srcOrd="6" destOrd="0" parTransId="{7A131B08-FBDC-437A-8BCB-801969F7CD72}" sibTransId="{C92B7996-37B7-4F92-AEFA-A63440F2D60D}"/>
    <dgm:cxn modelId="{A773276A-2EE4-4E31-943F-6A5C7CD11798}" type="presOf" srcId="{E79C6BED-22C7-4A49-8955-A49F15D89972}" destId="{C5FCAADC-E319-4766-9BEF-28D88A5B7740}" srcOrd="0" destOrd="3" presId="urn:microsoft.com/office/officeart/2005/8/layout/hList1"/>
    <dgm:cxn modelId="{EFD6C3A9-2A9F-4D1D-B95F-214ABEC8C15F}" type="presOf" srcId="{8846C4FD-7AD0-4731-BD5E-54B1F3278C12}" destId="{C5FCAADC-E319-4766-9BEF-28D88A5B7740}" srcOrd="0" destOrd="4" presId="urn:microsoft.com/office/officeart/2005/8/layout/hList1"/>
    <dgm:cxn modelId="{62D073C3-D9C8-476C-B048-09AA4AF767AC}" type="presOf" srcId="{DAE203E8-1CD3-4026-B6EE-CFAD7F23922C}" destId="{C5FCAADC-E319-4766-9BEF-28D88A5B7740}" srcOrd="0" destOrd="5" presId="urn:microsoft.com/office/officeart/2005/8/layout/hList1"/>
    <dgm:cxn modelId="{58AB098D-3DEC-4CD1-8B75-97128B6BB89E}" type="presOf" srcId="{72AB658F-2373-4554-9ED2-2CEE36078E77}" destId="{C5FCAADC-E319-4766-9BEF-28D88A5B7740}" srcOrd="0" destOrd="2" presId="urn:microsoft.com/office/officeart/2005/8/layout/hList1"/>
    <dgm:cxn modelId="{75938852-9F1F-4C8A-A930-F0936B9E64A2}" srcId="{5B7042E3-9666-4224-9804-DE7D91EA7172}" destId="{560E1255-555A-49F1-A941-B29C678CCE45}" srcOrd="7" destOrd="0" parTransId="{18A47756-872C-4D5C-8F22-2CB97AE9C2D9}" sibTransId="{7C5CD466-86E9-4E72-B2A4-C137CA5F50FF}"/>
    <dgm:cxn modelId="{C01DD974-C3A6-4220-AF6B-4EBC03812E00}" srcId="{5B7042E3-9666-4224-9804-DE7D91EA7172}" destId="{DAE203E8-1CD3-4026-B6EE-CFAD7F23922C}" srcOrd="5" destOrd="0" parTransId="{B8C7B55F-A021-4535-9EDD-34D68860D658}" sibTransId="{2615013A-2CFB-4FA7-8293-A1D39775D057}"/>
    <dgm:cxn modelId="{295924F2-CA3F-41AD-93F7-BA51CD8414F9}" type="presOf" srcId="{268803EA-02C0-4F75-97B1-1076E6455F32}" destId="{C5FCAADC-E319-4766-9BEF-28D88A5B7740}" srcOrd="0" destOrd="0" presId="urn:microsoft.com/office/officeart/2005/8/layout/hList1"/>
    <dgm:cxn modelId="{8CCC0830-07FE-4F0A-860A-9547C7CE2FE1}" type="presOf" srcId="{8EB812E6-4BFE-4C96-98E9-5A8FED5225F4}" destId="{C5FCAADC-E319-4766-9BEF-28D88A5B7740}" srcOrd="0" destOrd="1" presId="urn:microsoft.com/office/officeart/2005/8/layout/hList1"/>
    <dgm:cxn modelId="{C1EB9E2F-35B5-46D1-9D20-AA65CEE46483}" type="presOf" srcId="{5B7042E3-9666-4224-9804-DE7D91EA7172}" destId="{85789B84-B3DA-4E39-B62D-35E148617A5C}" srcOrd="0" destOrd="0" presId="urn:microsoft.com/office/officeart/2005/8/layout/hList1"/>
    <dgm:cxn modelId="{E1E94812-1593-47EB-9568-C9E1BBDB7899}" srcId="{5B7042E3-9666-4224-9804-DE7D91EA7172}" destId="{268803EA-02C0-4F75-97B1-1076E6455F32}" srcOrd="0" destOrd="0" parTransId="{9E52FA0D-D910-439B-8360-55C3B1BC71F9}" sibTransId="{226755B0-BE49-4FC5-90BB-B54B6E5F0720}"/>
    <dgm:cxn modelId="{212DC14F-4DA8-41A7-B958-660C56A19918}" type="presOf" srcId="{560E1255-555A-49F1-A941-B29C678CCE45}" destId="{C5FCAADC-E319-4766-9BEF-28D88A5B7740}" srcOrd="0" destOrd="7" presId="urn:microsoft.com/office/officeart/2005/8/layout/hList1"/>
    <dgm:cxn modelId="{E04DB729-372E-4017-A980-AAAA83637DEC}" srcId="{5B7042E3-9666-4224-9804-DE7D91EA7172}" destId="{72AB658F-2373-4554-9ED2-2CEE36078E77}" srcOrd="2" destOrd="0" parTransId="{F3B2806D-BC2D-44A4-A9C4-16AAF1E0F65B}" sibTransId="{423565F8-B012-4B0A-9A28-F3A4D1D41617}"/>
    <dgm:cxn modelId="{30F5EC78-E324-4132-92AB-DE12410C751F}" type="presParOf" srcId="{2CFE7EE0-5DAE-4AEB-9DFA-5575F9A743F1}" destId="{0C67B3F3-30AB-4AA6-A8EC-CDF1A589C9A2}" srcOrd="0" destOrd="0" presId="urn:microsoft.com/office/officeart/2005/8/layout/hList1"/>
    <dgm:cxn modelId="{C11B8271-3F26-4BD2-A4EB-2AF7458FD535}" type="presParOf" srcId="{0C67B3F3-30AB-4AA6-A8EC-CDF1A589C9A2}" destId="{85789B84-B3DA-4E39-B62D-35E148617A5C}" srcOrd="0" destOrd="0" presId="urn:microsoft.com/office/officeart/2005/8/layout/hList1"/>
    <dgm:cxn modelId="{6F5B9398-C301-4AC7-A474-7ACA0D500D74}" type="presParOf" srcId="{0C67B3F3-30AB-4AA6-A8EC-CDF1A589C9A2}" destId="{C5FCAADC-E319-4766-9BEF-28D88A5B77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F01FC4-E26F-49ED-A9F7-8E0AB468BDEA}" type="doc">
      <dgm:prSet loTypeId="urn:microsoft.com/office/officeart/2005/8/layout/hierarchy4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FEE7E6C9-7399-47E2-8D2B-F729A2C79CF0}">
      <dgm:prSet phldrT="[Texte]" custT="1"/>
      <dgm:spPr/>
      <dgm:t>
        <a:bodyPr/>
        <a:lstStyle/>
        <a:p>
          <a:r>
            <a:rPr lang="fr-FR" sz="1600" b="1" dirty="0" smtClean="0"/>
            <a:t>Application</a:t>
          </a:r>
        </a:p>
        <a:p>
          <a:r>
            <a:rPr lang="fr-FR" sz="1600" dirty="0" smtClean="0"/>
            <a:t>ENGIE IT fournit l’infrastructure et le </a:t>
          </a:r>
          <a:r>
            <a:rPr lang="fr-FR" sz="1600" i="1" dirty="0" smtClean="0"/>
            <a:t>middleware</a:t>
          </a:r>
          <a:r>
            <a:rPr lang="fr-FR" sz="1600" dirty="0" smtClean="0"/>
            <a:t>.</a:t>
          </a:r>
        </a:p>
        <a:p>
          <a:r>
            <a:rPr lang="fr-FR" sz="1600" dirty="0" smtClean="0"/>
            <a:t>L’application est créée et maintenue par le Pôle échanges</a:t>
          </a:r>
          <a:endParaRPr lang="fr-FR" sz="1600" dirty="0"/>
        </a:p>
      </dgm:t>
    </dgm:pt>
    <dgm:pt modelId="{F0CE0952-2147-45F8-98A5-2F757C8E5A01}" type="parTrans" cxnId="{C2AE68DD-4902-4142-BA37-AAAD86C52469}">
      <dgm:prSet/>
      <dgm:spPr/>
      <dgm:t>
        <a:bodyPr/>
        <a:lstStyle/>
        <a:p>
          <a:endParaRPr lang="fr-FR"/>
        </a:p>
      </dgm:t>
    </dgm:pt>
    <dgm:pt modelId="{564FBF94-0B96-481A-86B2-225B829D14B8}" type="sibTrans" cxnId="{C2AE68DD-4902-4142-BA37-AAAD86C52469}">
      <dgm:prSet/>
      <dgm:spPr/>
      <dgm:t>
        <a:bodyPr/>
        <a:lstStyle/>
        <a:p>
          <a:endParaRPr lang="fr-FR"/>
        </a:p>
      </dgm:t>
    </dgm:pt>
    <dgm:pt modelId="{E4AC1EEB-9891-4EDB-B381-433A126ACD00}">
      <dgm:prSet phldrT="[Texte]" custT="1"/>
      <dgm:spPr/>
      <dgm:t>
        <a:bodyPr/>
        <a:lstStyle/>
        <a:p>
          <a:r>
            <a:rPr lang="fr-FR" sz="1600" b="1" dirty="0" smtClean="0"/>
            <a:t>INES </a:t>
          </a:r>
          <a:r>
            <a:rPr lang="fr-FR" sz="1600" b="1" dirty="0" err="1" smtClean="0"/>
            <a:t>PaaS</a:t>
          </a:r>
          <a:endParaRPr lang="fr-FR" sz="1600" b="1" dirty="0" smtClean="0"/>
        </a:p>
        <a:p>
          <a:r>
            <a:rPr lang="fr-FR" sz="1600" dirty="0" smtClean="0"/>
            <a:t>ENGIE IT fournit l’infrastructure et le </a:t>
          </a:r>
          <a:r>
            <a:rPr lang="fr-FR" sz="1600" i="1" dirty="0" smtClean="0"/>
            <a:t>middleware</a:t>
          </a:r>
          <a:r>
            <a:rPr lang="fr-FR" sz="1600" dirty="0" smtClean="0"/>
            <a:t>.</a:t>
          </a:r>
        </a:p>
        <a:p>
          <a:r>
            <a:rPr lang="fr-FR" sz="1600" dirty="0" smtClean="0"/>
            <a:t>L’application est créée et maintenue par le client.</a:t>
          </a:r>
        </a:p>
      </dgm:t>
    </dgm:pt>
    <dgm:pt modelId="{C72990AC-F41C-48BC-AB1D-BA48D82B2116}" type="parTrans" cxnId="{F9D3A20D-D55A-42A7-A465-60140566675E}">
      <dgm:prSet/>
      <dgm:spPr/>
      <dgm:t>
        <a:bodyPr/>
        <a:lstStyle/>
        <a:p>
          <a:endParaRPr lang="fr-FR"/>
        </a:p>
      </dgm:t>
    </dgm:pt>
    <dgm:pt modelId="{84F70E66-054A-4316-9892-4EF97D6E431C}" type="sibTrans" cxnId="{F9D3A20D-D55A-42A7-A465-60140566675E}">
      <dgm:prSet/>
      <dgm:spPr/>
      <dgm:t>
        <a:bodyPr/>
        <a:lstStyle/>
        <a:p>
          <a:endParaRPr lang="fr-FR"/>
        </a:p>
      </dgm:t>
    </dgm:pt>
    <dgm:pt modelId="{0C053C96-53E7-4E31-8EE0-E68A8671A0B1}">
      <dgm:prSet phldrT="[Texte]" custT="1"/>
      <dgm:spPr/>
      <dgm:t>
        <a:bodyPr/>
        <a:lstStyle/>
        <a:p>
          <a:r>
            <a:rPr lang="fr-FR" sz="1600" b="1" dirty="0" smtClean="0"/>
            <a:t>INES </a:t>
          </a:r>
          <a:r>
            <a:rPr lang="fr-FR" sz="1600" b="1" dirty="0" err="1" smtClean="0"/>
            <a:t>SaaS</a:t>
          </a:r>
          <a:endParaRPr lang="fr-FR" sz="1600" b="1" dirty="0" smtClean="0"/>
        </a:p>
        <a:p>
          <a:r>
            <a:rPr lang="fr-FR" sz="1600" dirty="0" smtClean="0"/>
            <a:t>Services clés en main</a:t>
          </a:r>
        </a:p>
        <a:p>
          <a:r>
            <a:rPr lang="fr-FR" sz="1600" dirty="0" smtClean="0"/>
            <a:t>MIT, B2B…</a:t>
          </a:r>
        </a:p>
      </dgm:t>
    </dgm:pt>
    <dgm:pt modelId="{9605EBA6-4465-402F-AB13-6AC4E2E520B4}" type="parTrans" cxnId="{023FDA90-EA59-41E3-91E5-4DE2DCECFE7C}">
      <dgm:prSet/>
      <dgm:spPr>
        <a:ln>
          <a:noFill/>
        </a:ln>
      </dgm:spPr>
      <dgm:t>
        <a:bodyPr/>
        <a:lstStyle/>
        <a:p>
          <a:endParaRPr lang="fr-FR"/>
        </a:p>
      </dgm:t>
    </dgm:pt>
    <dgm:pt modelId="{0B728FAB-E5DD-44E3-B350-C7119C7B52DD}" type="sibTrans" cxnId="{023FDA90-EA59-41E3-91E5-4DE2DCECFE7C}">
      <dgm:prSet/>
      <dgm:spPr/>
      <dgm:t>
        <a:bodyPr/>
        <a:lstStyle/>
        <a:p>
          <a:endParaRPr lang="fr-FR"/>
        </a:p>
      </dgm:t>
    </dgm:pt>
    <dgm:pt modelId="{2847426B-95FB-4688-9BA4-F2A36B93192C}" type="pres">
      <dgm:prSet presAssocID="{6FF01FC4-E26F-49ED-A9F7-8E0AB468BDE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8312F89-BA0F-419C-AE45-9A1434B98A72}" type="pres">
      <dgm:prSet presAssocID="{FEE7E6C9-7399-47E2-8D2B-F729A2C79CF0}" presName="vertOne" presStyleCnt="0"/>
      <dgm:spPr/>
    </dgm:pt>
    <dgm:pt modelId="{1B37E0E7-4494-432B-A6C8-CA5AB98215FC}" type="pres">
      <dgm:prSet presAssocID="{FEE7E6C9-7399-47E2-8D2B-F729A2C79CF0}" presName="txOne" presStyleLbl="node0" presStyleIdx="0" presStyleCnt="1" custLinFactNeighborX="-37" custLinFactNeighborY="857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4BA5A-9167-411E-864F-28442C9FF8F9}" type="pres">
      <dgm:prSet presAssocID="{FEE7E6C9-7399-47E2-8D2B-F729A2C79CF0}" presName="parTransOne" presStyleCnt="0"/>
      <dgm:spPr/>
    </dgm:pt>
    <dgm:pt modelId="{B352DDDF-ED41-450B-BF61-0515002A2679}" type="pres">
      <dgm:prSet presAssocID="{FEE7E6C9-7399-47E2-8D2B-F729A2C79CF0}" presName="horzOne" presStyleCnt="0"/>
      <dgm:spPr/>
    </dgm:pt>
    <dgm:pt modelId="{3930885A-3EBD-470A-BBB3-9F6D27EB5D50}" type="pres">
      <dgm:prSet presAssocID="{E4AC1EEB-9891-4EDB-B381-433A126ACD00}" presName="vertTwo" presStyleCnt="0"/>
      <dgm:spPr/>
    </dgm:pt>
    <dgm:pt modelId="{C6E2D03F-14E1-4401-8A9E-0786FF0241E5}" type="pres">
      <dgm:prSet presAssocID="{E4AC1EEB-9891-4EDB-B381-433A126ACD0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082973-55E8-4FED-BA0A-B08E1782872D}" type="pres">
      <dgm:prSet presAssocID="{E4AC1EEB-9891-4EDB-B381-433A126ACD00}" presName="horzTwo" presStyleCnt="0"/>
      <dgm:spPr/>
    </dgm:pt>
    <dgm:pt modelId="{9C108A2B-6493-48E6-B8E8-586142148199}" type="pres">
      <dgm:prSet presAssocID="{84F70E66-054A-4316-9892-4EF97D6E431C}" presName="sibSpaceTwo" presStyleCnt="0"/>
      <dgm:spPr/>
    </dgm:pt>
    <dgm:pt modelId="{103822D9-5430-49A0-A833-FF466A89D034}" type="pres">
      <dgm:prSet presAssocID="{0C053C96-53E7-4E31-8EE0-E68A8671A0B1}" presName="vertTwo" presStyleCnt="0"/>
      <dgm:spPr/>
    </dgm:pt>
    <dgm:pt modelId="{4106F4D6-DFA5-4E65-9A47-ECE043305F72}" type="pres">
      <dgm:prSet presAssocID="{0C053C96-53E7-4E31-8EE0-E68A8671A0B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2757A59-5400-42BD-A3C8-098534D2BFE5}" type="pres">
      <dgm:prSet presAssocID="{0C053C96-53E7-4E31-8EE0-E68A8671A0B1}" presName="horzTwo" presStyleCnt="0"/>
      <dgm:spPr/>
    </dgm:pt>
  </dgm:ptLst>
  <dgm:cxnLst>
    <dgm:cxn modelId="{37702543-16AF-4B56-9EAC-B32AD4089C36}" type="presOf" srcId="{FEE7E6C9-7399-47E2-8D2B-F729A2C79CF0}" destId="{1B37E0E7-4494-432B-A6C8-CA5AB98215FC}" srcOrd="0" destOrd="0" presId="urn:microsoft.com/office/officeart/2005/8/layout/hierarchy4"/>
    <dgm:cxn modelId="{F9D3A20D-D55A-42A7-A465-60140566675E}" srcId="{FEE7E6C9-7399-47E2-8D2B-F729A2C79CF0}" destId="{E4AC1EEB-9891-4EDB-B381-433A126ACD00}" srcOrd="0" destOrd="0" parTransId="{C72990AC-F41C-48BC-AB1D-BA48D82B2116}" sibTransId="{84F70E66-054A-4316-9892-4EF97D6E431C}"/>
    <dgm:cxn modelId="{C2AE68DD-4902-4142-BA37-AAAD86C52469}" srcId="{6FF01FC4-E26F-49ED-A9F7-8E0AB468BDEA}" destId="{FEE7E6C9-7399-47E2-8D2B-F729A2C79CF0}" srcOrd="0" destOrd="0" parTransId="{F0CE0952-2147-45F8-98A5-2F757C8E5A01}" sibTransId="{564FBF94-0B96-481A-86B2-225B829D14B8}"/>
    <dgm:cxn modelId="{85F9896A-30FE-4BD6-9D71-149FA4D30298}" type="presOf" srcId="{0C053C96-53E7-4E31-8EE0-E68A8671A0B1}" destId="{4106F4D6-DFA5-4E65-9A47-ECE043305F72}" srcOrd="0" destOrd="0" presId="urn:microsoft.com/office/officeart/2005/8/layout/hierarchy4"/>
    <dgm:cxn modelId="{023FDA90-EA59-41E3-91E5-4DE2DCECFE7C}" srcId="{FEE7E6C9-7399-47E2-8D2B-F729A2C79CF0}" destId="{0C053C96-53E7-4E31-8EE0-E68A8671A0B1}" srcOrd="1" destOrd="0" parTransId="{9605EBA6-4465-402F-AB13-6AC4E2E520B4}" sibTransId="{0B728FAB-E5DD-44E3-B350-C7119C7B52DD}"/>
    <dgm:cxn modelId="{A64F0BA5-3D54-451F-8A4C-26AB5CD16956}" type="presOf" srcId="{E4AC1EEB-9891-4EDB-B381-433A126ACD00}" destId="{C6E2D03F-14E1-4401-8A9E-0786FF0241E5}" srcOrd="0" destOrd="0" presId="urn:microsoft.com/office/officeart/2005/8/layout/hierarchy4"/>
    <dgm:cxn modelId="{99386F8D-5543-4622-BE87-6AF73E6DA136}" type="presOf" srcId="{6FF01FC4-E26F-49ED-A9F7-8E0AB468BDEA}" destId="{2847426B-95FB-4688-9BA4-F2A36B93192C}" srcOrd="0" destOrd="0" presId="urn:microsoft.com/office/officeart/2005/8/layout/hierarchy4"/>
    <dgm:cxn modelId="{9CD30EDA-A679-4752-AACE-20DED1FE4211}" type="presParOf" srcId="{2847426B-95FB-4688-9BA4-F2A36B93192C}" destId="{D8312F89-BA0F-419C-AE45-9A1434B98A72}" srcOrd="0" destOrd="0" presId="urn:microsoft.com/office/officeart/2005/8/layout/hierarchy4"/>
    <dgm:cxn modelId="{230FAD22-9C77-48D1-89AF-001DD58F2FCA}" type="presParOf" srcId="{D8312F89-BA0F-419C-AE45-9A1434B98A72}" destId="{1B37E0E7-4494-432B-A6C8-CA5AB98215FC}" srcOrd="0" destOrd="0" presId="urn:microsoft.com/office/officeart/2005/8/layout/hierarchy4"/>
    <dgm:cxn modelId="{4B37D1E0-21AA-480A-8A45-7D8F33E8B5C7}" type="presParOf" srcId="{D8312F89-BA0F-419C-AE45-9A1434B98A72}" destId="{36E4BA5A-9167-411E-864F-28442C9FF8F9}" srcOrd="1" destOrd="0" presId="urn:microsoft.com/office/officeart/2005/8/layout/hierarchy4"/>
    <dgm:cxn modelId="{321AC959-B46A-4FEE-BCE3-EEB1DD9F4A2B}" type="presParOf" srcId="{D8312F89-BA0F-419C-AE45-9A1434B98A72}" destId="{B352DDDF-ED41-450B-BF61-0515002A2679}" srcOrd="2" destOrd="0" presId="urn:microsoft.com/office/officeart/2005/8/layout/hierarchy4"/>
    <dgm:cxn modelId="{9F142788-6A99-4B82-9395-840203983568}" type="presParOf" srcId="{B352DDDF-ED41-450B-BF61-0515002A2679}" destId="{3930885A-3EBD-470A-BBB3-9F6D27EB5D50}" srcOrd="0" destOrd="0" presId="urn:microsoft.com/office/officeart/2005/8/layout/hierarchy4"/>
    <dgm:cxn modelId="{168A5FC5-6617-4CC6-96A9-E39884DCD9AF}" type="presParOf" srcId="{3930885A-3EBD-470A-BBB3-9F6D27EB5D50}" destId="{C6E2D03F-14E1-4401-8A9E-0786FF0241E5}" srcOrd="0" destOrd="0" presId="urn:microsoft.com/office/officeart/2005/8/layout/hierarchy4"/>
    <dgm:cxn modelId="{A64E84D8-24C7-436A-9A0D-DD8374A78E44}" type="presParOf" srcId="{3930885A-3EBD-470A-BBB3-9F6D27EB5D50}" destId="{88082973-55E8-4FED-BA0A-B08E1782872D}" srcOrd="1" destOrd="0" presId="urn:microsoft.com/office/officeart/2005/8/layout/hierarchy4"/>
    <dgm:cxn modelId="{6BE77BB1-D86C-492B-976A-D328E55C7DD1}" type="presParOf" srcId="{B352DDDF-ED41-450B-BF61-0515002A2679}" destId="{9C108A2B-6493-48E6-B8E8-586142148199}" srcOrd="1" destOrd="0" presId="urn:microsoft.com/office/officeart/2005/8/layout/hierarchy4"/>
    <dgm:cxn modelId="{9AC2CBD2-6D1A-4969-82AC-5B1A3AB23508}" type="presParOf" srcId="{B352DDDF-ED41-450B-BF61-0515002A2679}" destId="{103822D9-5430-49A0-A833-FF466A89D034}" srcOrd="2" destOrd="0" presId="urn:microsoft.com/office/officeart/2005/8/layout/hierarchy4"/>
    <dgm:cxn modelId="{6D699475-8E43-4286-80EE-EB35C799DAE7}" type="presParOf" srcId="{103822D9-5430-49A0-A833-FF466A89D034}" destId="{4106F4D6-DFA5-4E65-9A47-ECE043305F72}" srcOrd="0" destOrd="0" presId="urn:microsoft.com/office/officeart/2005/8/layout/hierarchy4"/>
    <dgm:cxn modelId="{F75DD77F-35BB-4A42-B406-5F7D6F9060E0}" type="presParOf" srcId="{103822D9-5430-49A0-A833-FF466A89D034}" destId="{22757A59-5400-42BD-A3C8-098534D2BFE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209F23-D567-47BF-8D36-DA56BB912AE8}" type="doc">
      <dgm:prSet loTypeId="urn:microsoft.com/office/officeart/2005/8/layout/radial4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28D5F5CD-A9DB-410E-950D-ACB61F01D249}">
      <dgm:prSet phldrT="[Texte]"/>
      <dgm:spPr/>
      <dgm:t>
        <a:bodyPr/>
        <a:lstStyle/>
        <a:p>
          <a:r>
            <a:rPr lang="fr-FR" dirty="0" smtClean="0"/>
            <a:t>R</a:t>
          </a:r>
          <a:r>
            <a:rPr lang="fr-FR" b="1" dirty="0" smtClean="0"/>
            <a:t>ésorber l'obsolescence </a:t>
          </a:r>
          <a:r>
            <a:rPr lang="fr-FR" dirty="0" smtClean="0"/>
            <a:t>afin garantir la qualité de service</a:t>
          </a:r>
          <a:endParaRPr lang="fr-FR" dirty="0"/>
        </a:p>
      </dgm:t>
    </dgm:pt>
    <dgm:pt modelId="{7FE8BD12-C143-4F18-9382-4055A62869D4}" type="parTrans" cxnId="{318EB9DB-31AB-40CE-9BCA-2CF59B21E0AB}">
      <dgm:prSet/>
      <dgm:spPr/>
      <dgm:t>
        <a:bodyPr/>
        <a:lstStyle/>
        <a:p>
          <a:endParaRPr lang="fr-FR"/>
        </a:p>
      </dgm:t>
    </dgm:pt>
    <dgm:pt modelId="{021CABF4-1EF6-499D-B942-81B5CF744218}" type="sibTrans" cxnId="{318EB9DB-31AB-40CE-9BCA-2CF59B21E0AB}">
      <dgm:prSet/>
      <dgm:spPr/>
      <dgm:t>
        <a:bodyPr/>
        <a:lstStyle/>
        <a:p>
          <a:endParaRPr lang="fr-FR"/>
        </a:p>
      </dgm:t>
    </dgm:pt>
    <dgm:pt modelId="{63F04E7B-5600-46D3-8FE7-E6D8A9E5F837}">
      <dgm:prSet/>
      <dgm:spPr/>
      <dgm:t>
        <a:bodyPr/>
        <a:lstStyle/>
        <a:p>
          <a:r>
            <a:rPr lang="fr-FR" dirty="0" smtClean="0"/>
            <a:t>S’aligner sur la </a:t>
          </a:r>
          <a:r>
            <a:rPr lang="fr-FR" b="1" dirty="0" smtClean="0"/>
            <a:t>stratégie groupe </a:t>
          </a:r>
          <a:r>
            <a:rPr lang="fr-FR" b="1" i="1" dirty="0" smtClean="0"/>
            <a:t>Datacenter</a:t>
          </a:r>
          <a:endParaRPr lang="fr-FR" b="1" dirty="0" smtClean="0"/>
        </a:p>
      </dgm:t>
    </dgm:pt>
    <dgm:pt modelId="{1654B6B8-18DD-445B-9EA4-DA6B762A6881}" type="parTrans" cxnId="{AEB45D34-3674-495F-AB78-DD19100DB5C9}">
      <dgm:prSet/>
      <dgm:spPr/>
      <dgm:t>
        <a:bodyPr/>
        <a:lstStyle/>
        <a:p>
          <a:endParaRPr lang="fr-FR"/>
        </a:p>
      </dgm:t>
    </dgm:pt>
    <dgm:pt modelId="{CA8148B0-5E60-411D-9DE0-2C8829AF510B}" type="sibTrans" cxnId="{AEB45D34-3674-495F-AB78-DD19100DB5C9}">
      <dgm:prSet/>
      <dgm:spPr/>
      <dgm:t>
        <a:bodyPr/>
        <a:lstStyle/>
        <a:p>
          <a:endParaRPr lang="fr-FR"/>
        </a:p>
      </dgm:t>
    </dgm:pt>
    <dgm:pt modelId="{09901368-885D-4D05-B0BF-88EBBD77A479}">
      <dgm:prSet phldrT="[Texte]"/>
      <dgm:spPr/>
      <dgm:t>
        <a:bodyPr/>
        <a:lstStyle/>
        <a:p>
          <a:r>
            <a:rPr lang="fr-FR" b="1" dirty="0" smtClean="0"/>
            <a:t>Construire une plateforme haute disponibilité de service d’échange mutualisé dans le GDC</a:t>
          </a:r>
          <a:endParaRPr lang="fr-FR" dirty="0"/>
        </a:p>
      </dgm:t>
    </dgm:pt>
    <dgm:pt modelId="{A8AF9F8A-8340-4E9E-932B-033171FEF313}" type="sibTrans" cxnId="{9130C84E-AE15-4209-A141-0B621437B210}">
      <dgm:prSet/>
      <dgm:spPr/>
      <dgm:t>
        <a:bodyPr/>
        <a:lstStyle/>
        <a:p>
          <a:endParaRPr lang="fr-FR"/>
        </a:p>
      </dgm:t>
    </dgm:pt>
    <dgm:pt modelId="{69E19110-185C-42F0-A853-DCCFA06C6CA4}" type="parTrans" cxnId="{9130C84E-AE15-4209-A141-0B621437B210}">
      <dgm:prSet/>
      <dgm:spPr/>
      <dgm:t>
        <a:bodyPr/>
        <a:lstStyle/>
        <a:p>
          <a:endParaRPr lang="fr-FR"/>
        </a:p>
      </dgm:t>
    </dgm:pt>
    <dgm:pt modelId="{C569F10C-E95D-40CF-920D-812A2289E076}">
      <dgm:prSet/>
      <dgm:spPr/>
      <dgm:t>
        <a:bodyPr/>
        <a:lstStyle/>
        <a:p>
          <a:r>
            <a:rPr lang="fr-FR" b="1" dirty="0" smtClean="0"/>
            <a:t>Réduire les coûts de possession</a:t>
          </a:r>
          <a:r>
            <a:rPr lang="fr-FR" dirty="0" smtClean="0"/>
            <a:t> en optimisant l’architecture</a:t>
          </a:r>
        </a:p>
      </dgm:t>
    </dgm:pt>
    <dgm:pt modelId="{68CFD051-13DC-4CC7-9E95-0B780212D8C0}" type="sibTrans" cxnId="{CC8C79C7-92F8-48B7-8613-3C114D51940C}">
      <dgm:prSet/>
      <dgm:spPr/>
      <dgm:t>
        <a:bodyPr/>
        <a:lstStyle/>
        <a:p>
          <a:endParaRPr lang="fr-FR"/>
        </a:p>
      </dgm:t>
    </dgm:pt>
    <dgm:pt modelId="{3D2EC8BD-D77C-4930-9E1F-33B62459C859}" type="parTrans" cxnId="{CC8C79C7-92F8-48B7-8613-3C114D51940C}">
      <dgm:prSet/>
      <dgm:spPr/>
      <dgm:t>
        <a:bodyPr/>
        <a:lstStyle/>
        <a:p>
          <a:endParaRPr lang="fr-FR"/>
        </a:p>
      </dgm:t>
    </dgm:pt>
    <dgm:pt modelId="{17FD1A2E-15F7-441D-A88F-F4635A0B9714}" type="pres">
      <dgm:prSet presAssocID="{6C209F23-D567-47BF-8D36-DA56BB912AE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5A11E76-3DDC-446F-ADD6-0A97F572A78D}" type="pres">
      <dgm:prSet presAssocID="{09901368-885D-4D05-B0BF-88EBBD77A479}" presName="centerShape" presStyleLbl="node0" presStyleIdx="0" presStyleCnt="1" custScaleX="120550" custScaleY="121000" custLinFactNeighborY="1061"/>
      <dgm:spPr/>
      <dgm:t>
        <a:bodyPr/>
        <a:lstStyle/>
        <a:p>
          <a:endParaRPr lang="fr-FR"/>
        </a:p>
      </dgm:t>
    </dgm:pt>
    <dgm:pt modelId="{8C6772D6-7B99-405A-A716-D5E6CB7EA438}" type="pres">
      <dgm:prSet presAssocID="{7FE8BD12-C143-4F18-9382-4055A62869D4}" presName="parTrans" presStyleLbl="bgSibTrans2D1" presStyleIdx="0" presStyleCnt="3"/>
      <dgm:spPr/>
      <dgm:t>
        <a:bodyPr/>
        <a:lstStyle/>
        <a:p>
          <a:endParaRPr lang="fr-FR"/>
        </a:p>
      </dgm:t>
    </dgm:pt>
    <dgm:pt modelId="{B778B21A-B68E-4022-B643-45BC9E90D8E2}" type="pres">
      <dgm:prSet presAssocID="{28D5F5CD-A9DB-410E-950D-ACB61F01D249}" presName="node" presStyleLbl="node1" presStyleIdx="0" presStyleCnt="3" custRadScaleRad="128082" custRadScaleInc="-13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64DBA9-8411-4E76-800C-014DD203A094}" type="pres">
      <dgm:prSet presAssocID="{3D2EC8BD-D77C-4930-9E1F-33B62459C859}" presName="parTrans" presStyleLbl="bgSibTrans2D1" presStyleIdx="1" presStyleCnt="3"/>
      <dgm:spPr/>
      <dgm:t>
        <a:bodyPr/>
        <a:lstStyle/>
        <a:p>
          <a:endParaRPr lang="fr-FR"/>
        </a:p>
      </dgm:t>
    </dgm:pt>
    <dgm:pt modelId="{A314CC3B-0899-4A25-8464-D3CB241DCEB5}" type="pres">
      <dgm:prSet presAssocID="{C569F10C-E95D-40CF-920D-812A2289E076}" presName="node" presStyleLbl="node1" presStyleIdx="1" presStyleCnt="3" custRadScaleRad="97717" custRadScaleInc="10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85820E-4EE4-4F60-878D-9A15D36A3A04}" type="pres">
      <dgm:prSet presAssocID="{1654B6B8-18DD-445B-9EA4-DA6B762A6881}" presName="parTrans" presStyleLbl="bgSibTrans2D1" presStyleIdx="2" presStyleCnt="3"/>
      <dgm:spPr/>
      <dgm:t>
        <a:bodyPr/>
        <a:lstStyle/>
        <a:p>
          <a:endParaRPr lang="fr-FR"/>
        </a:p>
      </dgm:t>
    </dgm:pt>
    <dgm:pt modelId="{8BC0E10B-D66E-4AEE-8570-3BEFD9477C93}" type="pres">
      <dgm:prSet presAssocID="{63F04E7B-5600-46D3-8FE7-E6D8A9E5F837}" presName="node" presStyleLbl="node1" presStyleIdx="2" presStyleCnt="3" custRadScaleRad="126877" custRadScaleInc="70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1FCA0E-68BE-4BF9-A686-D1904CE83730}" type="presOf" srcId="{1654B6B8-18DD-445B-9EA4-DA6B762A6881}" destId="{0E85820E-4EE4-4F60-878D-9A15D36A3A04}" srcOrd="0" destOrd="0" presId="urn:microsoft.com/office/officeart/2005/8/layout/radial4"/>
    <dgm:cxn modelId="{EB374A49-9D04-4ABC-A6C1-68CD9B2D19FD}" type="presOf" srcId="{63F04E7B-5600-46D3-8FE7-E6D8A9E5F837}" destId="{8BC0E10B-D66E-4AEE-8570-3BEFD9477C93}" srcOrd="0" destOrd="0" presId="urn:microsoft.com/office/officeart/2005/8/layout/radial4"/>
    <dgm:cxn modelId="{CD658364-69C0-4B20-A253-0E6605EBE171}" type="presOf" srcId="{7FE8BD12-C143-4F18-9382-4055A62869D4}" destId="{8C6772D6-7B99-405A-A716-D5E6CB7EA438}" srcOrd="0" destOrd="0" presId="urn:microsoft.com/office/officeart/2005/8/layout/radial4"/>
    <dgm:cxn modelId="{CC8C79C7-92F8-48B7-8613-3C114D51940C}" srcId="{09901368-885D-4D05-B0BF-88EBBD77A479}" destId="{C569F10C-E95D-40CF-920D-812A2289E076}" srcOrd="1" destOrd="0" parTransId="{3D2EC8BD-D77C-4930-9E1F-33B62459C859}" sibTransId="{68CFD051-13DC-4CC7-9E95-0B780212D8C0}"/>
    <dgm:cxn modelId="{F3D463B4-99B9-4589-923A-7E9F0ECD79B7}" type="presOf" srcId="{6C209F23-D567-47BF-8D36-DA56BB912AE8}" destId="{17FD1A2E-15F7-441D-A88F-F4635A0B9714}" srcOrd="0" destOrd="0" presId="urn:microsoft.com/office/officeart/2005/8/layout/radial4"/>
    <dgm:cxn modelId="{9130C84E-AE15-4209-A141-0B621437B210}" srcId="{6C209F23-D567-47BF-8D36-DA56BB912AE8}" destId="{09901368-885D-4D05-B0BF-88EBBD77A479}" srcOrd="0" destOrd="0" parTransId="{69E19110-185C-42F0-A853-DCCFA06C6CA4}" sibTransId="{A8AF9F8A-8340-4E9E-932B-033171FEF313}"/>
    <dgm:cxn modelId="{9FEC172B-941E-42AC-B3CD-EF24C49DDC05}" type="presOf" srcId="{09901368-885D-4D05-B0BF-88EBBD77A479}" destId="{65A11E76-3DDC-446F-ADD6-0A97F572A78D}" srcOrd="0" destOrd="0" presId="urn:microsoft.com/office/officeart/2005/8/layout/radial4"/>
    <dgm:cxn modelId="{233B423E-817E-49FF-BB68-A2F6B1A09B19}" type="presOf" srcId="{28D5F5CD-A9DB-410E-950D-ACB61F01D249}" destId="{B778B21A-B68E-4022-B643-45BC9E90D8E2}" srcOrd="0" destOrd="0" presId="urn:microsoft.com/office/officeart/2005/8/layout/radial4"/>
    <dgm:cxn modelId="{318EB9DB-31AB-40CE-9BCA-2CF59B21E0AB}" srcId="{09901368-885D-4D05-B0BF-88EBBD77A479}" destId="{28D5F5CD-A9DB-410E-950D-ACB61F01D249}" srcOrd="0" destOrd="0" parTransId="{7FE8BD12-C143-4F18-9382-4055A62869D4}" sibTransId="{021CABF4-1EF6-499D-B942-81B5CF744218}"/>
    <dgm:cxn modelId="{F0C994BF-9635-46A8-97BF-CF7977DADB83}" type="presOf" srcId="{C569F10C-E95D-40CF-920D-812A2289E076}" destId="{A314CC3B-0899-4A25-8464-D3CB241DCEB5}" srcOrd="0" destOrd="0" presId="urn:microsoft.com/office/officeart/2005/8/layout/radial4"/>
    <dgm:cxn modelId="{213D3466-4B0B-45D7-9DF5-7C87D452BC4C}" type="presOf" srcId="{3D2EC8BD-D77C-4930-9E1F-33B62459C859}" destId="{3164DBA9-8411-4E76-800C-014DD203A094}" srcOrd="0" destOrd="0" presId="urn:microsoft.com/office/officeart/2005/8/layout/radial4"/>
    <dgm:cxn modelId="{AEB45D34-3674-495F-AB78-DD19100DB5C9}" srcId="{09901368-885D-4D05-B0BF-88EBBD77A479}" destId="{63F04E7B-5600-46D3-8FE7-E6D8A9E5F837}" srcOrd="2" destOrd="0" parTransId="{1654B6B8-18DD-445B-9EA4-DA6B762A6881}" sibTransId="{CA8148B0-5E60-411D-9DE0-2C8829AF510B}"/>
    <dgm:cxn modelId="{087521AB-4A4C-46A8-80C3-21138A55B78F}" type="presParOf" srcId="{17FD1A2E-15F7-441D-A88F-F4635A0B9714}" destId="{65A11E76-3DDC-446F-ADD6-0A97F572A78D}" srcOrd="0" destOrd="0" presId="urn:microsoft.com/office/officeart/2005/8/layout/radial4"/>
    <dgm:cxn modelId="{2291F16A-08FA-4088-8088-50292CE122B6}" type="presParOf" srcId="{17FD1A2E-15F7-441D-A88F-F4635A0B9714}" destId="{8C6772D6-7B99-405A-A716-D5E6CB7EA438}" srcOrd="1" destOrd="0" presId="urn:microsoft.com/office/officeart/2005/8/layout/radial4"/>
    <dgm:cxn modelId="{72051F79-0BCC-4426-ABAA-CFBDDE34A140}" type="presParOf" srcId="{17FD1A2E-15F7-441D-A88F-F4635A0B9714}" destId="{B778B21A-B68E-4022-B643-45BC9E90D8E2}" srcOrd="2" destOrd="0" presId="urn:microsoft.com/office/officeart/2005/8/layout/radial4"/>
    <dgm:cxn modelId="{43895E2E-D6B7-4E2B-AE58-D211044CF434}" type="presParOf" srcId="{17FD1A2E-15F7-441D-A88F-F4635A0B9714}" destId="{3164DBA9-8411-4E76-800C-014DD203A094}" srcOrd="3" destOrd="0" presId="urn:microsoft.com/office/officeart/2005/8/layout/radial4"/>
    <dgm:cxn modelId="{467E395A-B254-493D-8A26-0BD968643058}" type="presParOf" srcId="{17FD1A2E-15F7-441D-A88F-F4635A0B9714}" destId="{A314CC3B-0899-4A25-8464-D3CB241DCEB5}" srcOrd="4" destOrd="0" presId="urn:microsoft.com/office/officeart/2005/8/layout/radial4"/>
    <dgm:cxn modelId="{C75BD89C-B446-4466-B491-221B52AAD277}" type="presParOf" srcId="{17FD1A2E-15F7-441D-A88F-F4635A0B9714}" destId="{0E85820E-4EE4-4F60-878D-9A15D36A3A04}" srcOrd="5" destOrd="0" presId="urn:microsoft.com/office/officeart/2005/8/layout/radial4"/>
    <dgm:cxn modelId="{8E63CF9D-E693-437A-B812-6AD913722D1A}" type="presParOf" srcId="{17FD1A2E-15F7-441D-A88F-F4635A0B9714}" destId="{8BC0E10B-D66E-4AEE-8570-3BEFD9477C9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0030FD-2906-44F5-AAF5-04BDB7130F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39C2CA-9EBB-40E6-A797-6054C0706934}">
      <dgm:prSet phldrT="[Texte]"/>
      <dgm:spPr>
        <a:solidFill>
          <a:srgbClr val="33CC33"/>
        </a:solidFill>
      </dgm:spPr>
      <dgm:t>
        <a:bodyPr/>
        <a:lstStyle/>
        <a:p>
          <a:r>
            <a:rPr lang="fr-FR" b="1" dirty="0" smtClean="0">
              <a:solidFill>
                <a:schemeClr val="tx1"/>
              </a:solidFill>
            </a:rPr>
            <a:t>AVAILABLE</a:t>
          </a:r>
        </a:p>
        <a:p>
          <a:r>
            <a:rPr lang="fr-FR" dirty="0" smtClean="0">
              <a:solidFill>
                <a:schemeClr val="tx1"/>
              </a:solidFill>
            </a:rPr>
            <a:t>Standard Maintenance</a:t>
          </a:r>
        </a:p>
        <a:p>
          <a:r>
            <a:rPr lang="fr-FR" dirty="0" smtClean="0">
              <a:solidFill>
                <a:schemeClr val="tx1"/>
              </a:solidFill>
            </a:rPr>
            <a:t>3 ans</a:t>
          </a:r>
          <a:endParaRPr lang="fr-FR" dirty="0">
            <a:solidFill>
              <a:schemeClr val="tx1"/>
            </a:solidFill>
          </a:endParaRPr>
        </a:p>
      </dgm:t>
    </dgm:pt>
    <dgm:pt modelId="{C4A99CE2-4F7D-4AA0-9D6A-20EF4F3EA830}" type="parTrans" cxnId="{0D3FD69C-A8FF-4CD5-A6D9-F743CEC34E8F}">
      <dgm:prSet/>
      <dgm:spPr/>
      <dgm:t>
        <a:bodyPr/>
        <a:lstStyle/>
        <a:p>
          <a:endParaRPr lang="fr-FR"/>
        </a:p>
      </dgm:t>
    </dgm:pt>
    <dgm:pt modelId="{CB9E6E5F-4F24-4113-9ECD-2A388130ECD2}" type="sibTrans" cxnId="{0D3FD69C-A8FF-4CD5-A6D9-F743CEC34E8F}">
      <dgm:prSet/>
      <dgm:spPr/>
      <dgm:t>
        <a:bodyPr/>
        <a:lstStyle/>
        <a:p>
          <a:endParaRPr lang="fr-FR"/>
        </a:p>
      </dgm:t>
    </dgm:pt>
    <dgm:pt modelId="{BEBB86BF-5241-43C8-96EB-634A15A7C8F7}">
      <dgm:prSet phldrT="[Texte]"/>
      <dgm:spPr>
        <a:solidFill>
          <a:srgbClr val="CCFF66"/>
        </a:solidFill>
      </dgm:spPr>
      <dgm:t>
        <a:bodyPr/>
        <a:lstStyle/>
        <a:p>
          <a:r>
            <a:rPr lang="fr-FR" b="1" dirty="0" err="1" smtClean="0">
              <a:solidFill>
                <a:schemeClr val="tx1"/>
              </a:solidFill>
            </a:rPr>
            <a:t>EoL</a:t>
          </a:r>
          <a:r>
            <a:rPr lang="fr-FR" b="1" dirty="0" smtClean="0">
              <a:solidFill>
                <a:schemeClr val="tx1"/>
              </a:solidFill>
            </a:rPr>
            <a:t> – End Of Life</a:t>
          </a:r>
        </a:p>
        <a:p>
          <a:r>
            <a:rPr lang="fr-FR" dirty="0" err="1" smtClean="0">
              <a:solidFill>
                <a:schemeClr val="tx1"/>
              </a:solidFill>
            </a:rPr>
            <a:t>Sustained</a:t>
          </a:r>
          <a:r>
            <a:rPr lang="fr-FR" dirty="0" smtClean="0">
              <a:solidFill>
                <a:schemeClr val="tx1"/>
              </a:solidFill>
            </a:rPr>
            <a:t> Support</a:t>
          </a:r>
        </a:p>
        <a:p>
          <a:r>
            <a:rPr lang="fr-FR" dirty="0" smtClean="0">
              <a:solidFill>
                <a:schemeClr val="tx1"/>
              </a:solidFill>
            </a:rPr>
            <a:t>Support éditeur, sans </a:t>
          </a:r>
          <a:r>
            <a:rPr lang="fr-FR" dirty="0" err="1" smtClean="0">
              <a:solidFill>
                <a:schemeClr val="tx1"/>
              </a:solidFill>
            </a:rPr>
            <a:t>fix</a:t>
          </a:r>
          <a:r>
            <a:rPr lang="fr-FR" dirty="0" smtClean="0">
              <a:solidFill>
                <a:schemeClr val="tx1"/>
              </a:solidFill>
            </a:rPr>
            <a:t>, 1 an</a:t>
          </a:r>
          <a:endParaRPr lang="fr-FR" dirty="0">
            <a:solidFill>
              <a:schemeClr val="tx1"/>
            </a:solidFill>
          </a:endParaRPr>
        </a:p>
      </dgm:t>
    </dgm:pt>
    <dgm:pt modelId="{9EEB6B22-7698-40F4-BE3A-90A830F13A87}" type="parTrans" cxnId="{415B883A-3D3E-4326-98F6-1D6D44643FC0}">
      <dgm:prSet/>
      <dgm:spPr/>
      <dgm:t>
        <a:bodyPr/>
        <a:lstStyle/>
        <a:p>
          <a:endParaRPr lang="fr-FR"/>
        </a:p>
      </dgm:t>
    </dgm:pt>
    <dgm:pt modelId="{0EF769CB-BD44-4D6C-9777-4F2FB3A90287}" type="sibTrans" cxnId="{415B883A-3D3E-4326-98F6-1D6D44643FC0}">
      <dgm:prSet/>
      <dgm:spPr/>
      <dgm:t>
        <a:bodyPr/>
        <a:lstStyle/>
        <a:p>
          <a:endParaRPr lang="fr-FR"/>
        </a:p>
      </dgm:t>
    </dgm:pt>
    <dgm:pt modelId="{D040D3B3-6FBA-48E4-BA5A-6BC278D2F74C}">
      <dgm:prSet phldrT="[Texte]"/>
      <dgm:spPr>
        <a:solidFill>
          <a:srgbClr val="FF0000"/>
        </a:solidFill>
      </dgm:spPr>
      <dgm:t>
        <a:bodyPr/>
        <a:lstStyle/>
        <a:p>
          <a:r>
            <a:rPr lang="fr-FR" b="1" dirty="0" smtClean="0">
              <a:solidFill>
                <a:schemeClr val="tx1"/>
              </a:solidFill>
            </a:rPr>
            <a:t>OBSOLETE</a:t>
          </a:r>
        </a:p>
        <a:p>
          <a:r>
            <a:rPr lang="fr-FR" dirty="0" smtClean="0">
              <a:solidFill>
                <a:schemeClr val="tx1"/>
              </a:solidFill>
            </a:rPr>
            <a:t>Self Service</a:t>
          </a:r>
        </a:p>
        <a:p>
          <a:r>
            <a:rPr lang="fr-FR" dirty="0" smtClean="0">
              <a:solidFill>
                <a:schemeClr val="tx1"/>
              </a:solidFill>
            </a:rPr>
            <a:t>illimité</a:t>
          </a:r>
          <a:endParaRPr lang="fr-FR" dirty="0">
            <a:solidFill>
              <a:schemeClr val="tx1"/>
            </a:solidFill>
          </a:endParaRPr>
        </a:p>
      </dgm:t>
    </dgm:pt>
    <dgm:pt modelId="{C1B08072-7FF7-4FAA-8825-A622D03A2F60}" type="parTrans" cxnId="{78F3BC63-1B08-4371-ADF2-A493BE1DBD0C}">
      <dgm:prSet/>
      <dgm:spPr/>
      <dgm:t>
        <a:bodyPr/>
        <a:lstStyle/>
        <a:p>
          <a:endParaRPr lang="fr-FR"/>
        </a:p>
      </dgm:t>
    </dgm:pt>
    <dgm:pt modelId="{4AE14ADA-6472-429A-BFDD-A8A82CE598AC}" type="sibTrans" cxnId="{78F3BC63-1B08-4371-ADF2-A493BE1DBD0C}">
      <dgm:prSet/>
      <dgm:spPr/>
      <dgm:t>
        <a:bodyPr/>
        <a:lstStyle/>
        <a:p>
          <a:endParaRPr lang="fr-FR"/>
        </a:p>
      </dgm:t>
    </dgm:pt>
    <dgm:pt modelId="{76A46AC3-750D-4DBC-9E15-02E3EA627FE1}" type="pres">
      <dgm:prSet presAssocID="{A80030FD-2906-44F5-AAF5-04BDB7130FC2}" presName="Name0" presStyleCnt="0">
        <dgm:presLayoutVars>
          <dgm:dir/>
          <dgm:resizeHandles val="exact"/>
        </dgm:presLayoutVars>
      </dgm:prSet>
      <dgm:spPr/>
    </dgm:pt>
    <dgm:pt modelId="{A26117D7-AD51-497E-836A-FC67E25FE3E1}" type="pres">
      <dgm:prSet presAssocID="{A039C2CA-9EBB-40E6-A797-6054C0706934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A12C91-56F8-4BE9-89E4-34AA34F73061}" type="pres">
      <dgm:prSet presAssocID="{CB9E6E5F-4F24-4113-9ECD-2A388130ECD2}" presName="parSpace" presStyleCnt="0"/>
      <dgm:spPr/>
    </dgm:pt>
    <dgm:pt modelId="{BA582622-B50B-48B6-9742-F2ECF653B6E0}" type="pres">
      <dgm:prSet presAssocID="{BEBB86BF-5241-43C8-96EB-634A15A7C8F7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FEA61D-ED51-4109-90D7-3CD71E6E2436}" type="pres">
      <dgm:prSet presAssocID="{0EF769CB-BD44-4D6C-9777-4F2FB3A90287}" presName="parSpace" presStyleCnt="0"/>
      <dgm:spPr/>
    </dgm:pt>
    <dgm:pt modelId="{8A949FE1-B10F-4739-8447-F02F9C8DA7C7}" type="pres">
      <dgm:prSet presAssocID="{D040D3B3-6FBA-48E4-BA5A-6BC278D2F74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4BC4DF1-2EF3-4BA5-9E16-0254167DC9BD}" type="presOf" srcId="{BEBB86BF-5241-43C8-96EB-634A15A7C8F7}" destId="{BA582622-B50B-48B6-9742-F2ECF653B6E0}" srcOrd="0" destOrd="0" presId="urn:microsoft.com/office/officeart/2005/8/layout/hChevron3"/>
    <dgm:cxn modelId="{78F3BC63-1B08-4371-ADF2-A493BE1DBD0C}" srcId="{A80030FD-2906-44F5-AAF5-04BDB7130FC2}" destId="{D040D3B3-6FBA-48E4-BA5A-6BC278D2F74C}" srcOrd="2" destOrd="0" parTransId="{C1B08072-7FF7-4FAA-8825-A622D03A2F60}" sibTransId="{4AE14ADA-6472-429A-BFDD-A8A82CE598AC}"/>
    <dgm:cxn modelId="{82F4BFB9-4238-40E8-ABBC-1CFBBFDFD66A}" type="presOf" srcId="{D040D3B3-6FBA-48E4-BA5A-6BC278D2F74C}" destId="{8A949FE1-B10F-4739-8447-F02F9C8DA7C7}" srcOrd="0" destOrd="0" presId="urn:microsoft.com/office/officeart/2005/8/layout/hChevron3"/>
    <dgm:cxn modelId="{D7D417FA-6DF8-484C-A5DC-D857A82EF9D1}" type="presOf" srcId="{A039C2CA-9EBB-40E6-A797-6054C0706934}" destId="{A26117D7-AD51-497E-836A-FC67E25FE3E1}" srcOrd="0" destOrd="0" presId="urn:microsoft.com/office/officeart/2005/8/layout/hChevron3"/>
    <dgm:cxn modelId="{0D3FD69C-A8FF-4CD5-A6D9-F743CEC34E8F}" srcId="{A80030FD-2906-44F5-AAF5-04BDB7130FC2}" destId="{A039C2CA-9EBB-40E6-A797-6054C0706934}" srcOrd="0" destOrd="0" parTransId="{C4A99CE2-4F7D-4AA0-9D6A-20EF4F3EA830}" sibTransId="{CB9E6E5F-4F24-4113-9ECD-2A388130ECD2}"/>
    <dgm:cxn modelId="{415B883A-3D3E-4326-98F6-1D6D44643FC0}" srcId="{A80030FD-2906-44F5-AAF5-04BDB7130FC2}" destId="{BEBB86BF-5241-43C8-96EB-634A15A7C8F7}" srcOrd="1" destOrd="0" parTransId="{9EEB6B22-7698-40F4-BE3A-90A830F13A87}" sibTransId="{0EF769CB-BD44-4D6C-9777-4F2FB3A90287}"/>
    <dgm:cxn modelId="{B5FAE8FA-B33A-433D-97D1-94188BEE2839}" type="presOf" srcId="{A80030FD-2906-44F5-AAF5-04BDB7130FC2}" destId="{76A46AC3-750D-4DBC-9E15-02E3EA627FE1}" srcOrd="0" destOrd="0" presId="urn:microsoft.com/office/officeart/2005/8/layout/hChevron3"/>
    <dgm:cxn modelId="{DCC2A7FE-4E34-4E23-8390-FA18080C2A83}" type="presParOf" srcId="{76A46AC3-750D-4DBC-9E15-02E3EA627FE1}" destId="{A26117D7-AD51-497E-836A-FC67E25FE3E1}" srcOrd="0" destOrd="0" presId="urn:microsoft.com/office/officeart/2005/8/layout/hChevron3"/>
    <dgm:cxn modelId="{CBFEB4FB-AE45-42D5-B1AF-71DEFD797A82}" type="presParOf" srcId="{76A46AC3-750D-4DBC-9E15-02E3EA627FE1}" destId="{30A12C91-56F8-4BE9-89E4-34AA34F73061}" srcOrd="1" destOrd="0" presId="urn:microsoft.com/office/officeart/2005/8/layout/hChevron3"/>
    <dgm:cxn modelId="{4E8B47C5-848B-4FD2-A4A1-6027370CD01D}" type="presParOf" srcId="{76A46AC3-750D-4DBC-9E15-02E3EA627FE1}" destId="{BA582622-B50B-48B6-9742-F2ECF653B6E0}" srcOrd="2" destOrd="0" presId="urn:microsoft.com/office/officeart/2005/8/layout/hChevron3"/>
    <dgm:cxn modelId="{F4B47328-8E8F-49C4-8A20-3C039F00F65B}" type="presParOf" srcId="{76A46AC3-750D-4DBC-9E15-02E3EA627FE1}" destId="{10FEA61D-ED51-4109-90D7-3CD71E6E2436}" srcOrd="3" destOrd="0" presId="urn:microsoft.com/office/officeart/2005/8/layout/hChevron3"/>
    <dgm:cxn modelId="{8B56D3D5-3D61-4182-8FA4-6E8A22EA8CEF}" type="presParOf" srcId="{76A46AC3-750D-4DBC-9E15-02E3EA627FE1}" destId="{8A949FE1-B10F-4739-8447-F02F9C8DA7C7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0030FD-2906-44F5-AAF5-04BDB7130F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39C2CA-9EBB-40E6-A797-6054C0706934}">
      <dgm:prSet phldrT="[Texte]"/>
      <dgm:spPr>
        <a:solidFill>
          <a:srgbClr val="33CC33"/>
        </a:solidFill>
      </dgm:spPr>
      <dgm:t>
        <a:bodyPr/>
        <a:lstStyle/>
        <a:p>
          <a:r>
            <a:rPr lang="fr-FR" b="1" dirty="0" smtClean="0">
              <a:solidFill>
                <a:schemeClr val="tx1"/>
              </a:solidFill>
            </a:rPr>
            <a:t>AVAILABLE</a:t>
          </a:r>
        </a:p>
        <a:p>
          <a:r>
            <a:rPr lang="fr-FR" dirty="0" smtClean="0">
              <a:solidFill>
                <a:schemeClr val="tx1"/>
              </a:solidFill>
            </a:rPr>
            <a:t>Standard Maintenance</a:t>
          </a:r>
        </a:p>
        <a:p>
          <a:r>
            <a:rPr lang="fr-FR" dirty="0" smtClean="0">
              <a:solidFill>
                <a:schemeClr val="tx1"/>
              </a:solidFill>
            </a:rPr>
            <a:t>3 ans</a:t>
          </a:r>
          <a:endParaRPr lang="fr-FR" dirty="0">
            <a:solidFill>
              <a:schemeClr val="tx1"/>
            </a:solidFill>
          </a:endParaRPr>
        </a:p>
      </dgm:t>
    </dgm:pt>
    <dgm:pt modelId="{C4A99CE2-4F7D-4AA0-9D6A-20EF4F3EA830}" type="parTrans" cxnId="{0D3FD69C-A8FF-4CD5-A6D9-F743CEC34E8F}">
      <dgm:prSet/>
      <dgm:spPr/>
      <dgm:t>
        <a:bodyPr/>
        <a:lstStyle/>
        <a:p>
          <a:endParaRPr lang="fr-FR"/>
        </a:p>
      </dgm:t>
    </dgm:pt>
    <dgm:pt modelId="{CB9E6E5F-4F24-4113-9ECD-2A388130ECD2}" type="sibTrans" cxnId="{0D3FD69C-A8FF-4CD5-A6D9-F743CEC34E8F}">
      <dgm:prSet/>
      <dgm:spPr/>
      <dgm:t>
        <a:bodyPr/>
        <a:lstStyle/>
        <a:p>
          <a:endParaRPr lang="fr-FR"/>
        </a:p>
      </dgm:t>
    </dgm:pt>
    <dgm:pt modelId="{BEBB86BF-5241-43C8-96EB-634A15A7C8F7}">
      <dgm:prSet phldrT="[Texte]"/>
      <dgm:spPr>
        <a:solidFill>
          <a:srgbClr val="CCFF66"/>
        </a:solidFill>
      </dgm:spPr>
      <dgm:t>
        <a:bodyPr/>
        <a:lstStyle/>
        <a:p>
          <a:r>
            <a:rPr lang="fr-FR" b="1" dirty="0" err="1" smtClean="0">
              <a:solidFill>
                <a:schemeClr val="tx1"/>
              </a:solidFill>
            </a:rPr>
            <a:t>EoL</a:t>
          </a:r>
          <a:r>
            <a:rPr lang="fr-FR" b="1" dirty="0" smtClean="0">
              <a:solidFill>
                <a:schemeClr val="tx1"/>
              </a:solidFill>
            </a:rPr>
            <a:t> – End Of Life</a:t>
          </a:r>
        </a:p>
        <a:p>
          <a:r>
            <a:rPr lang="fr-FR" dirty="0" err="1" smtClean="0">
              <a:solidFill>
                <a:schemeClr val="tx1"/>
              </a:solidFill>
            </a:rPr>
            <a:t>Sustained</a:t>
          </a:r>
          <a:r>
            <a:rPr lang="fr-FR" dirty="0" smtClean="0">
              <a:solidFill>
                <a:schemeClr val="tx1"/>
              </a:solidFill>
            </a:rPr>
            <a:t> Support</a:t>
          </a:r>
        </a:p>
        <a:p>
          <a:r>
            <a:rPr lang="fr-FR" dirty="0" smtClean="0">
              <a:solidFill>
                <a:schemeClr val="tx1"/>
              </a:solidFill>
            </a:rPr>
            <a:t>Support éditeur, sans </a:t>
          </a:r>
          <a:r>
            <a:rPr lang="fr-FR" dirty="0" err="1" smtClean="0">
              <a:solidFill>
                <a:schemeClr val="tx1"/>
              </a:solidFill>
            </a:rPr>
            <a:t>fix</a:t>
          </a:r>
          <a:r>
            <a:rPr lang="fr-FR" dirty="0" smtClean="0">
              <a:solidFill>
                <a:schemeClr val="tx1"/>
              </a:solidFill>
            </a:rPr>
            <a:t>, 1 an</a:t>
          </a:r>
          <a:endParaRPr lang="fr-FR" dirty="0">
            <a:solidFill>
              <a:schemeClr val="tx1"/>
            </a:solidFill>
          </a:endParaRPr>
        </a:p>
      </dgm:t>
    </dgm:pt>
    <dgm:pt modelId="{9EEB6B22-7698-40F4-BE3A-90A830F13A87}" type="parTrans" cxnId="{415B883A-3D3E-4326-98F6-1D6D44643FC0}">
      <dgm:prSet/>
      <dgm:spPr/>
      <dgm:t>
        <a:bodyPr/>
        <a:lstStyle/>
        <a:p>
          <a:endParaRPr lang="fr-FR"/>
        </a:p>
      </dgm:t>
    </dgm:pt>
    <dgm:pt modelId="{0EF769CB-BD44-4D6C-9777-4F2FB3A90287}" type="sibTrans" cxnId="{415B883A-3D3E-4326-98F6-1D6D44643FC0}">
      <dgm:prSet/>
      <dgm:spPr/>
      <dgm:t>
        <a:bodyPr/>
        <a:lstStyle/>
        <a:p>
          <a:endParaRPr lang="fr-FR"/>
        </a:p>
      </dgm:t>
    </dgm:pt>
    <dgm:pt modelId="{D040D3B3-6FBA-48E4-BA5A-6BC278D2F74C}">
      <dgm:prSet phldrT="[Texte]"/>
      <dgm:spPr>
        <a:solidFill>
          <a:srgbClr val="FF0000"/>
        </a:solidFill>
      </dgm:spPr>
      <dgm:t>
        <a:bodyPr/>
        <a:lstStyle/>
        <a:p>
          <a:r>
            <a:rPr lang="fr-FR" b="1" dirty="0" smtClean="0">
              <a:solidFill>
                <a:schemeClr val="tx1"/>
              </a:solidFill>
            </a:rPr>
            <a:t>OBSOLETE</a:t>
          </a:r>
        </a:p>
        <a:p>
          <a:r>
            <a:rPr lang="fr-FR" dirty="0" smtClean="0">
              <a:solidFill>
                <a:schemeClr val="tx1"/>
              </a:solidFill>
            </a:rPr>
            <a:t>Self Service</a:t>
          </a:r>
        </a:p>
        <a:p>
          <a:r>
            <a:rPr lang="fr-FR" dirty="0" smtClean="0">
              <a:solidFill>
                <a:schemeClr val="tx1"/>
              </a:solidFill>
            </a:rPr>
            <a:t>illimité</a:t>
          </a:r>
          <a:endParaRPr lang="fr-FR" dirty="0">
            <a:solidFill>
              <a:schemeClr val="tx1"/>
            </a:solidFill>
          </a:endParaRPr>
        </a:p>
      </dgm:t>
    </dgm:pt>
    <dgm:pt modelId="{C1B08072-7FF7-4FAA-8825-A622D03A2F60}" type="parTrans" cxnId="{78F3BC63-1B08-4371-ADF2-A493BE1DBD0C}">
      <dgm:prSet/>
      <dgm:spPr/>
      <dgm:t>
        <a:bodyPr/>
        <a:lstStyle/>
        <a:p>
          <a:endParaRPr lang="fr-FR"/>
        </a:p>
      </dgm:t>
    </dgm:pt>
    <dgm:pt modelId="{4AE14ADA-6472-429A-BFDD-A8A82CE598AC}" type="sibTrans" cxnId="{78F3BC63-1B08-4371-ADF2-A493BE1DBD0C}">
      <dgm:prSet/>
      <dgm:spPr/>
      <dgm:t>
        <a:bodyPr/>
        <a:lstStyle/>
        <a:p>
          <a:endParaRPr lang="fr-FR"/>
        </a:p>
      </dgm:t>
    </dgm:pt>
    <dgm:pt modelId="{76A46AC3-750D-4DBC-9E15-02E3EA627FE1}" type="pres">
      <dgm:prSet presAssocID="{A80030FD-2906-44F5-AAF5-04BDB7130FC2}" presName="Name0" presStyleCnt="0">
        <dgm:presLayoutVars>
          <dgm:dir/>
          <dgm:resizeHandles val="exact"/>
        </dgm:presLayoutVars>
      </dgm:prSet>
      <dgm:spPr/>
    </dgm:pt>
    <dgm:pt modelId="{A26117D7-AD51-497E-836A-FC67E25FE3E1}" type="pres">
      <dgm:prSet presAssocID="{A039C2CA-9EBB-40E6-A797-6054C0706934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A12C91-56F8-4BE9-89E4-34AA34F73061}" type="pres">
      <dgm:prSet presAssocID="{CB9E6E5F-4F24-4113-9ECD-2A388130ECD2}" presName="parSpace" presStyleCnt="0"/>
      <dgm:spPr/>
    </dgm:pt>
    <dgm:pt modelId="{BA582622-B50B-48B6-9742-F2ECF653B6E0}" type="pres">
      <dgm:prSet presAssocID="{BEBB86BF-5241-43C8-96EB-634A15A7C8F7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FEA61D-ED51-4109-90D7-3CD71E6E2436}" type="pres">
      <dgm:prSet presAssocID="{0EF769CB-BD44-4D6C-9777-4F2FB3A90287}" presName="parSpace" presStyleCnt="0"/>
      <dgm:spPr/>
    </dgm:pt>
    <dgm:pt modelId="{8A949FE1-B10F-4739-8447-F02F9C8DA7C7}" type="pres">
      <dgm:prSet presAssocID="{D040D3B3-6FBA-48E4-BA5A-6BC278D2F74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B2BA6B4-BC6D-46EA-ADCF-C79D3A408C3C}" type="presOf" srcId="{A80030FD-2906-44F5-AAF5-04BDB7130FC2}" destId="{76A46AC3-750D-4DBC-9E15-02E3EA627FE1}" srcOrd="0" destOrd="0" presId="urn:microsoft.com/office/officeart/2005/8/layout/hChevron3"/>
    <dgm:cxn modelId="{F048B059-E886-4D9D-B657-D45A8ACDA011}" type="presOf" srcId="{BEBB86BF-5241-43C8-96EB-634A15A7C8F7}" destId="{BA582622-B50B-48B6-9742-F2ECF653B6E0}" srcOrd="0" destOrd="0" presId="urn:microsoft.com/office/officeart/2005/8/layout/hChevron3"/>
    <dgm:cxn modelId="{78F3BC63-1B08-4371-ADF2-A493BE1DBD0C}" srcId="{A80030FD-2906-44F5-AAF5-04BDB7130FC2}" destId="{D040D3B3-6FBA-48E4-BA5A-6BC278D2F74C}" srcOrd="2" destOrd="0" parTransId="{C1B08072-7FF7-4FAA-8825-A622D03A2F60}" sibTransId="{4AE14ADA-6472-429A-BFDD-A8A82CE598AC}"/>
    <dgm:cxn modelId="{415B883A-3D3E-4326-98F6-1D6D44643FC0}" srcId="{A80030FD-2906-44F5-AAF5-04BDB7130FC2}" destId="{BEBB86BF-5241-43C8-96EB-634A15A7C8F7}" srcOrd="1" destOrd="0" parTransId="{9EEB6B22-7698-40F4-BE3A-90A830F13A87}" sibTransId="{0EF769CB-BD44-4D6C-9777-4F2FB3A90287}"/>
    <dgm:cxn modelId="{0D3FD69C-A8FF-4CD5-A6D9-F743CEC34E8F}" srcId="{A80030FD-2906-44F5-AAF5-04BDB7130FC2}" destId="{A039C2CA-9EBB-40E6-A797-6054C0706934}" srcOrd="0" destOrd="0" parTransId="{C4A99CE2-4F7D-4AA0-9D6A-20EF4F3EA830}" sibTransId="{CB9E6E5F-4F24-4113-9ECD-2A388130ECD2}"/>
    <dgm:cxn modelId="{913E7C26-C2B4-49D5-9632-6CC852328718}" type="presOf" srcId="{D040D3B3-6FBA-48E4-BA5A-6BC278D2F74C}" destId="{8A949FE1-B10F-4739-8447-F02F9C8DA7C7}" srcOrd="0" destOrd="0" presId="urn:microsoft.com/office/officeart/2005/8/layout/hChevron3"/>
    <dgm:cxn modelId="{A834BDC3-B530-4598-8C67-2AE5D8F5E91B}" type="presOf" srcId="{A039C2CA-9EBB-40E6-A797-6054C0706934}" destId="{A26117D7-AD51-497E-836A-FC67E25FE3E1}" srcOrd="0" destOrd="0" presId="urn:microsoft.com/office/officeart/2005/8/layout/hChevron3"/>
    <dgm:cxn modelId="{DA0F41B7-5FBD-406E-BF60-270E3758BFB5}" type="presParOf" srcId="{76A46AC3-750D-4DBC-9E15-02E3EA627FE1}" destId="{A26117D7-AD51-497E-836A-FC67E25FE3E1}" srcOrd="0" destOrd="0" presId="urn:microsoft.com/office/officeart/2005/8/layout/hChevron3"/>
    <dgm:cxn modelId="{2E93B8F4-5510-4D92-BE4C-04E250523CC5}" type="presParOf" srcId="{76A46AC3-750D-4DBC-9E15-02E3EA627FE1}" destId="{30A12C91-56F8-4BE9-89E4-34AA34F73061}" srcOrd="1" destOrd="0" presId="urn:microsoft.com/office/officeart/2005/8/layout/hChevron3"/>
    <dgm:cxn modelId="{3F361232-FA6C-4B1D-9038-8FDFC1A794E1}" type="presParOf" srcId="{76A46AC3-750D-4DBC-9E15-02E3EA627FE1}" destId="{BA582622-B50B-48B6-9742-F2ECF653B6E0}" srcOrd="2" destOrd="0" presId="urn:microsoft.com/office/officeart/2005/8/layout/hChevron3"/>
    <dgm:cxn modelId="{FD27D2C6-476A-431E-9152-458CC7CB04FF}" type="presParOf" srcId="{76A46AC3-750D-4DBC-9E15-02E3EA627FE1}" destId="{10FEA61D-ED51-4109-90D7-3CD71E6E2436}" srcOrd="3" destOrd="0" presId="urn:microsoft.com/office/officeart/2005/8/layout/hChevron3"/>
    <dgm:cxn modelId="{067FAAA1-AD9C-43AC-A1B0-D627A0ACC8A7}" type="presParOf" srcId="{76A46AC3-750D-4DBC-9E15-02E3EA627FE1}" destId="{8A949FE1-B10F-4739-8447-F02F9C8DA7C7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89B84-B3DA-4E39-B62D-35E148617A5C}">
      <dsp:nvSpPr>
        <dsp:cNvPr id="0" name=""/>
        <dsp:cNvSpPr/>
      </dsp:nvSpPr>
      <dsp:spPr>
        <a:xfrm>
          <a:off x="0" y="444897"/>
          <a:ext cx="2520950" cy="10083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ENGIE IT propose deux offres à ses clients</a:t>
          </a:r>
          <a:endParaRPr lang="fr-FR" sz="1600" kern="1200" dirty="0"/>
        </a:p>
      </dsp:txBody>
      <dsp:txXfrm>
        <a:off x="0" y="444897"/>
        <a:ext cx="2520950" cy="1008380"/>
      </dsp:txXfrm>
    </dsp:sp>
    <dsp:sp modelId="{C5FCAADC-E319-4766-9BEF-28D88A5B7740}">
      <dsp:nvSpPr>
        <dsp:cNvPr id="0" name=""/>
        <dsp:cNvSpPr/>
      </dsp:nvSpPr>
      <dsp:spPr>
        <a:xfrm>
          <a:off x="0" y="1453277"/>
          <a:ext cx="2520950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/>
            <a:t>Un service applicatif porté par le Pôle échanges et s’appuyant sur l’infrastructure INES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/>
            <a:t>Une fondation INES (Infrastructure et Middleware)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400" kern="1200" dirty="0" smtClean="0"/>
        </a:p>
      </dsp:txBody>
      <dsp:txXfrm>
        <a:off x="0" y="1453277"/>
        <a:ext cx="2520950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0E7-4494-432B-A6C8-CA5AB98215FC}">
      <dsp:nvSpPr>
        <dsp:cNvPr id="0" name=""/>
        <dsp:cNvSpPr/>
      </dsp:nvSpPr>
      <dsp:spPr>
        <a:xfrm>
          <a:off x="0" y="13955"/>
          <a:ext cx="5468072" cy="21932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Application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ENGIE IT fournit l’infrastructure et le </a:t>
          </a:r>
          <a:r>
            <a:rPr lang="fr-FR" sz="1600" i="1" kern="1200" dirty="0" smtClean="0"/>
            <a:t>middleware</a:t>
          </a:r>
          <a:r>
            <a:rPr lang="fr-FR" sz="1600" kern="1200" dirty="0" smtClean="0"/>
            <a:t>.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L’application est créée et maintenue par le Pôle échanges</a:t>
          </a:r>
          <a:endParaRPr lang="fr-FR" sz="1600" kern="1200" dirty="0"/>
        </a:p>
      </dsp:txBody>
      <dsp:txXfrm>
        <a:off x="64237" y="78192"/>
        <a:ext cx="5339598" cy="2064740"/>
      </dsp:txXfrm>
    </dsp:sp>
    <dsp:sp modelId="{C6E2D03F-14E1-4401-8A9E-0786FF0241E5}">
      <dsp:nvSpPr>
        <dsp:cNvPr id="0" name=""/>
        <dsp:cNvSpPr/>
      </dsp:nvSpPr>
      <dsp:spPr>
        <a:xfrm>
          <a:off x="2019" y="2342603"/>
          <a:ext cx="2623834" cy="21932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INES </a:t>
          </a:r>
          <a:r>
            <a:rPr lang="fr-FR" sz="1600" b="1" kern="1200" dirty="0" err="1" smtClean="0"/>
            <a:t>PaaS</a:t>
          </a:r>
          <a:endParaRPr lang="fr-FR" sz="1600" b="1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ENGIE IT fournit l’infrastructure et le </a:t>
          </a:r>
          <a:r>
            <a:rPr lang="fr-FR" sz="1600" i="1" kern="1200" dirty="0" smtClean="0"/>
            <a:t>middleware</a:t>
          </a:r>
          <a:r>
            <a:rPr lang="fr-FR" sz="1600" kern="1200" dirty="0" smtClean="0"/>
            <a:t>.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L’application est créée et maintenue par le client.</a:t>
          </a:r>
        </a:p>
      </dsp:txBody>
      <dsp:txXfrm>
        <a:off x="66256" y="2406840"/>
        <a:ext cx="2495360" cy="2064740"/>
      </dsp:txXfrm>
    </dsp:sp>
    <dsp:sp modelId="{4106F4D6-DFA5-4E65-9A47-ECE043305F72}">
      <dsp:nvSpPr>
        <dsp:cNvPr id="0" name=""/>
        <dsp:cNvSpPr/>
      </dsp:nvSpPr>
      <dsp:spPr>
        <a:xfrm>
          <a:off x="2846257" y="2342603"/>
          <a:ext cx="2623834" cy="21932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INES </a:t>
          </a:r>
          <a:r>
            <a:rPr lang="fr-FR" sz="1600" b="1" kern="1200" dirty="0" err="1" smtClean="0"/>
            <a:t>SaaS</a:t>
          </a:r>
          <a:endParaRPr lang="fr-FR" sz="1600" b="1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Services clés en main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MIT, B2B…</a:t>
          </a:r>
        </a:p>
      </dsp:txBody>
      <dsp:txXfrm>
        <a:off x="2910494" y="2406840"/>
        <a:ext cx="2495360" cy="2064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CFDEF-83AE-6845-8086-AB44779D6AAF}" type="datetimeFigureOut">
              <a:rPr lang="fr-FR"/>
              <a:pPr/>
              <a:t>07/06/2016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B7A7B-2CE8-B44F-BD05-8ABFD83B4F97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8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9233-0A11-3D49-8007-39FDB9CF6035}" type="datetimeFigureOut">
              <a:rPr lang="fr-FR"/>
              <a:pPr/>
              <a:t>07/06/2016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44140-AF2B-3044-87C5-5BC4BC5F379C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06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: </a:t>
            </a:r>
            <a:r>
              <a:rPr lang="fr-FR" dirty="0" smtClean="0"/>
              <a:t>Rappel sur l’organisation</a:t>
            </a:r>
            <a:r>
              <a:rPr lang="fr-FR" baseline="0" dirty="0" smtClean="0"/>
              <a:t> pôle échanges/ines, et introduction des notions de souscription Application, souscription INES </a:t>
            </a:r>
            <a:r>
              <a:rPr lang="fr-FR" baseline="0" dirty="0" err="1" smtClean="0"/>
              <a:t>PaaS</a:t>
            </a:r>
            <a:r>
              <a:rPr lang="fr-FR" baseline="0" dirty="0" smtClean="0"/>
              <a:t>, souscription INES </a:t>
            </a:r>
            <a:r>
              <a:rPr lang="fr-FR" baseline="0" dirty="0" err="1" smtClean="0"/>
              <a:t>SaaS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43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3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76287-35AE-4228-8ADA-06647943006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: présenter l’inventaire des souscriptions INES et pôle échanges, à date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62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Objectif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: présenter la participation des branches dans le pôle échanges et INES, à date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560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 du </a:t>
            </a:r>
            <a:r>
              <a:rPr lang="fr-FR" dirty="0" err="1" smtClean="0"/>
              <a:t>slide</a:t>
            </a:r>
            <a:r>
              <a:rPr lang="fr-FR" dirty="0" smtClean="0"/>
              <a:t> : rappeler</a:t>
            </a:r>
            <a:r>
              <a:rPr lang="fr-FR" baseline="0" dirty="0" smtClean="0"/>
              <a:t> les principes de facturation INES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08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 du </a:t>
            </a:r>
            <a:r>
              <a:rPr lang="fr-FR" dirty="0" err="1" smtClean="0"/>
              <a:t>slide</a:t>
            </a:r>
            <a:r>
              <a:rPr lang="fr-FR" dirty="0" smtClean="0"/>
              <a:t> : rappeler</a:t>
            </a:r>
            <a:r>
              <a:rPr lang="fr-FR" baseline="0" dirty="0" smtClean="0"/>
              <a:t> les principes de facturation INES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59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: Présenter les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ntrées, sorties,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MeP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majeures, Transformations significative sur le périmètre, pour l’année en cours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4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: Présenter les évolutions significatives de l’offre INES sur l’année en cours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466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4E5A42-E988-4A07-A125-354F513452E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2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3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6968" y="2444469"/>
            <a:ext cx="3576000" cy="2123548"/>
          </a:xfrm>
        </p:spPr>
        <p:txBody>
          <a:bodyPr vert="horz" wrap="square" lIns="0" tIns="0" rIns="0" bIns="0" anchor="ctr">
            <a:no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72749" y="5795999"/>
            <a:ext cx="1659252" cy="360000"/>
          </a:xfrm>
        </p:spPr>
        <p:txBody>
          <a:bodyPr vert="horz" wrap="square" lIns="0" tIns="0" rIns="0" bIns="0" anchor="ctr">
            <a:noAutofit/>
          </a:bodyPr>
          <a:lstStyle>
            <a:lvl1pPr>
              <a:lnSpc>
                <a:spcPts val="1100"/>
              </a:lnSpc>
              <a:defRPr sz="1100">
                <a:solidFill>
                  <a:srgbClr val="FFFFFF"/>
                </a:solidFill>
              </a:defRPr>
            </a:lvl1pPr>
          </a:lstStyle>
          <a:p>
            <a:pPr algn="r"/>
            <a:fld id="{565DB9C7-D0E0-4B3D-90CA-B7845ADF0E94}" type="datetime4">
              <a:rPr lang="fr-FR" smtClean="0"/>
              <a:pPr algn="r"/>
              <a:t>7 juin 2016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27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18"/>
          <p:cNvSpPr>
            <a:spLocks noGrp="1"/>
          </p:cNvSpPr>
          <p:nvPr>
            <p:ph sz="quarter" idx="17"/>
          </p:nvPr>
        </p:nvSpPr>
        <p:spPr>
          <a:xfrm>
            <a:off x="612775" y="1893888"/>
            <a:ext cx="7918450" cy="412115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6623290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1042777"/>
            <a:ext cx="662329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sous-titres</a:t>
            </a:r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6083A1F-A345-BF48-B763-F6C85274FBC0}" type="datetime3">
              <a:rPr lang="fr-FR"/>
              <a:pPr/>
              <a:t>07.06.16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grpSp>
        <p:nvGrpSpPr>
          <p:cNvPr id="4" name="Groupe 12"/>
          <p:cNvGrpSpPr/>
          <p:nvPr userDrawn="1"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5" name="Groupe 5"/>
            <p:cNvGrpSpPr/>
            <p:nvPr userDrawn="1"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5" name="Espace réservé du contenu 5" descr="Logo-INES-RVB.g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76000" y="715033"/>
            <a:ext cx="6821750" cy="62905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1500" b="1" cap="none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6083A1F-A345-BF48-B763-F6C85274FBC0}" type="datetime3">
              <a:rPr lang="fr-FR"/>
              <a:pPr/>
              <a:t>07.06.16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sz="800" cap="all"/>
            </a:lvl1pPr>
          </a:lstStyle>
          <a:p>
            <a:r>
              <a:rPr lang="fr-FR" dirty="0" smtClean="0"/>
              <a:t>Traitement de l’obsolescence INES et Windows 2003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ext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76000" y="715033"/>
            <a:ext cx="6821750" cy="62905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1500" b="1" cap="none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6083A1F-A345-BF48-B763-F6C85274FBC0}" type="datetime3">
              <a:rPr lang="fr-FR"/>
              <a:pPr/>
              <a:t>07.06.16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sz="800" cap="all"/>
            </a:lvl1pPr>
          </a:lstStyle>
          <a:p>
            <a:r>
              <a:rPr lang="fr-FR" dirty="0" smtClean="0"/>
              <a:t>Traitement de l’obsolescence INES et Windows 2003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76000" y="715033"/>
            <a:ext cx="6821750" cy="62905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1500" b="1" cap="none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6083A1F-A345-BF48-B763-F6C85274FBC0}" type="datetime3">
              <a:rPr lang="fr-FR"/>
              <a:pPr/>
              <a:t>07.06.16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sz="800" cap="all"/>
            </a:lvl1pPr>
          </a:lstStyle>
          <a:p>
            <a:r>
              <a:rPr lang="fr-FR" dirty="0" smtClean="0"/>
              <a:t>Traitement de l’obsolescence INES et Windows 2003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buClr>
                <a:srgbClr val="333333"/>
              </a:buClr>
              <a:buFont typeface="Arial" pitchFamily="34" charset="0"/>
              <a:buChar char="–"/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53C8E-1CCF-4D74-A173-55BF8FC2D37F}" type="slidenum">
              <a:rPr lang="fr-FR" smtClean="0">
                <a:solidFill>
                  <a:srgbClr val="0073CD"/>
                </a:solidFill>
              </a:rPr>
              <a:pPr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73C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5760000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1042777"/>
            <a:ext cx="576000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sous-titres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pho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5760000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1042777"/>
            <a:ext cx="576000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sous-titres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360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FE34A3BA-996C-4D2E-A4BC-C95A7FE0D6C7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4932000" y="2124000"/>
            <a:ext cx="3600000" cy="37080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53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ulle_color_bleu_0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8456" y="1"/>
            <a:ext cx="1325544" cy="14176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6153352"/>
            <a:ext cx="9144000" cy="432816"/>
          </a:xfrm>
          <a:prstGeom prst="rect">
            <a:avLst/>
          </a:prstGeom>
        </p:spPr>
      </p:pic>
      <p:sp>
        <p:nvSpPr>
          <p:cNvPr id="9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652937"/>
            <a:ext cx="576000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sous-titres</a:t>
            </a:r>
            <a:endParaRPr lang="fr-FR" dirty="0"/>
          </a:p>
        </p:txBody>
      </p:sp>
      <p:sp>
        <p:nvSpPr>
          <p:cNvPr id="10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448848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77D4701-54B0-4B83-B076-5F571EE99840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1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44176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2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44176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3" name="Rectangle à coins arrondis 10"/>
          <p:cNvSpPr/>
          <p:nvPr userDrawn="1"/>
        </p:nvSpPr>
        <p:spPr bwMode="ltGray">
          <a:xfrm>
            <a:off x="285751" y="215967"/>
            <a:ext cx="324000" cy="36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à coins arrondis 11"/>
          <p:cNvSpPr/>
          <p:nvPr userDrawn="1"/>
        </p:nvSpPr>
        <p:spPr bwMode="ltGray">
          <a:xfrm>
            <a:off x="285751" y="1004048"/>
            <a:ext cx="324000" cy="36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76000" y="274639"/>
            <a:ext cx="7242456" cy="378298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6" name="ZoneTexte 15"/>
          <p:cNvSpPr txBox="1"/>
          <p:nvPr userDrawn="1"/>
        </p:nvSpPr>
        <p:spPr>
          <a:xfrm>
            <a:off x="8063516" y="88383"/>
            <a:ext cx="896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ClanOT-Bold" pitchFamily="34" charset="0"/>
              </a:rPr>
              <a:t>Global</a:t>
            </a:r>
          </a:p>
          <a:p>
            <a:r>
              <a:rPr lang="fr-FR" sz="1000" dirty="0" smtClean="0">
                <a:solidFill>
                  <a:schemeClr val="bg1"/>
                </a:solidFill>
                <a:latin typeface="ClanOT-Bold" pitchFamily="34" charset="0"/>
              </a:rPr>
              <a:t>Business</a:t>
            </a:r>
          </a:p>
          <a:p>
            <a:r>
              <a:rPr lang="fr-FR" sz="1000" dirty="0" smtClean="0">
                <a:solidFill>
                  <a:schemeClr val="bg1"/>
                </a:solidFill>
                <a:latin typeface="ClanOT-Bold" pitchFamily="34" charset="0"/>
              </a:rPr>
              <a:t>Support</a:t>
            </a:r>
            <a:endParaRPr lang="fr-FR" sz="1000" dirty="0">
              <a:solidFill>
                <a:schemeClr val="bg1"/>
              </a:solidFill>
              <a:latin typeface="ClanOT-Bold" pitchFamily="34" charset="0"/>
            </a:endParaRP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1783776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bandeau_tit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" y="215900"/>
            <a:ext cx="8709025" cy="642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19"/>
            <p:cNvSpPr>
              <a:spLocks noChangeArrowheads="1"/>
            </p:cNvSpPr>
            <p:nvPr/>
          </p:nvSpPr>
          <p:spPr bwMode="gray">
            <a:xfrm>
              <a:off x="0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gray">
            <a:xfrm>
              <a:off x="5624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8" name="Rectangle 21"/>
            <p:cNvSpPr>
              <a:spLocks noChangeArrowheads="1"/>
            </p:cNvSpPr>
            <p:nvPr/>
          </p:nvSpPr>
          <p:spPr bwMode="gray">
            <a:xfrm>
              <a:off x="0" y="0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gray">
            <a:xfrm>
              <a:off x="2" y="4184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</p:grpSp>
      <p:pic>
        <p:nvPicPr>
          <p:cNvPr id="10" name="Image 19" descr="GDF-SUEZ_IT_logoQ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988" y="5475288"/>
            <a:ext cx="2168525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3600" y="404813"/>
            <a:ext cx="7772400" cy="3652837"/>
          </a:xfrm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63600" y="4421188"/>
            <a:ext cx="4429125" cy="727075"/>
          </a:xfrm>
        </p:spPr>
        <p:txBody>
          <a:bodyPr anchor="ctr"/>
          <a:lstStyle>
            <a:lvl1pPr marL="0" indent="0">
              <a:buFont typeface="Arial" charset="0"/>
              <a:buNone/>
              <a:defRPr sz="1500" b="1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53C8E-1CCF-4D74-A173-55BF8FC2D37F}" type="slidenum">
              <a:rPr lang="fr-FR" smtClean="0">
                <a:solidFill>
                  <a:srgbClr val="0073CD"/>
                </a:solidFill>
              </a:rPr>
              <a:pPr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73CD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3600" y="1749425"/>
            <a:ext cx="3938588" cy="4200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4588" y="1749425"/>
            <a:ext cx="3938587" cy="4200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53C8E-1CCF-4D74-A173-55BF8FC2D37F}" type="slidenum">
              <a:rPr lang="fr-FR" smtClean="0">
                <a:solidFill>
                  <a:srgbClr val="0073CD"/>
                </a:solidFill>
              </a:rPr>
              <a:pPr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73CD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906EA-39B3-4E3F-84A8-007409513244}" type="slidenum">
              <a:rPr lang="fr-FR" smtClean="0">
                <a:solidFill>
                  <a:srgbClr val="0073CD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5" name="Espace réservé du pied de page 11"/>
          <p:cNvSpPr>
            <a:spLocks noGrp="1"/>
          </p:cNvSpPr>
          <p:nvPr>
            <p:ph type="ftr" sz="quarter" idx="3"/>
          </p:nvPr>
        </p:nvSpPr>
        <p:spPr>
          <a:xfrm>
            <a:off x="5884217" y="6663228"/>
            <a:ext cx="2895600" cy="194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</a:rPr>
              <a:t>Commission Relation Clients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/>
          </p:nvPr>
        </p:nvSpPr>
        <p:spPr>
          <a:xfrm>
            <a:off x="301625" y="1381124"/>
            <a:ext cx="8585200" cy="50856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ZoneTexte 5"/>
          <p:cNvSpPr txBox="1"/>
          <p:nvPr userDrawn="1"/>
        </p:nvSpPr>
        <p:spPr>
          <a:xfrm>
            <a:off x="2409833" y="6666491"/>
            <a:ext cx="16735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FFFF"/>
                </a:solidFill>
              </a:rPr>
              <a:t>Direction des Systèmes d’Information</a:t>
            </a:r>
            <a:endParaRPr lang="fr-FR" sz="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7487516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6083A1F-A345-BF48-B763-F6C85274FBC0}" type="datetime3">
              <a:rPr lang="fr-FR"/>
              <a:pPr/>
              <a:t>07.06.16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12" name="Espace réservé du contenu 5" descr="Logo-INES-RVB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7390730" y="236370"/>
            <a:ext cx="1233826" cy="69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000" y="2124000"/>
            <a:ext cx="7920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1999" y="6300000"/>
            <a:ext cx="93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lnSpc>
                <a:spcPts val="700"/>
              </a:lnSpc>
              <a:defRPr sz="700" cap="all">
                <a:solidFill>
                  <a:schemeClr val="tx1"/>
                </a:solidFill>
              </a:defRPr>
            </a:lvl1pPr>
          </a:lstStyle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45757" y="6300000"/>
            <a:ext cx="612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lnSpc>
                <a:spcPts val="700"/>
              </a:lnSpc>
              <a:defRPr sz="70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63516" y="6300000"/>
            <a:ext cx="468484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lnSpc>
                <a:spcPts val="700"/>
              </a:lnSpc>
              <a:defRPr sz="700" cap="all">
                <a:solidFill>
                  <a:schemeClr val="tx1"/>
                </a:solidFill>
              </a:defRPr>
            </a:lvl1pPr>
          </a:lstStyle>
          <a:p>
            <a:fld id="{027B63F8-E9BD-5549-9E1C-23FE3A0E326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24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74" r:id="rId12"/>
    <p:sldLayoutId id="214748367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457200" rtl="0" eaLnBrk="1" latinLnBrk="0" hangingPunct="1">
        <a:lnSpc>
          <a:spcPts val="1800"/>
        </a:lnSpc>
        <a:spcBef>
          <a:spcPts val="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lnSpc>
          <a:spcPts val="1560"/>
        </a:lnSpc>
        <a:spcBef>
          <a:spcPts val="0"/>
        </a:spcBef>
        <a:buFont typeface="Arial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0" algn="l" defTabSz="457200" rtl="0" eaLnBrk="1" latinLnBrk="0" hangingPunct="1">
        <a:lnSpc>
          <a:spcPts val="1560"/>
        </a:lnSpc>
        <a:spcBef>
          <a:spcPts val="0"/>
        </a:spcBef>
        <a:buFontTx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0" algn="l" defTabSz="457200" rtl="0" eaLnBrk="1" latinLnBrk="0" hangingPunct="1">
        <a:lnSpc>
          <a:spcPts val="1560"/>
        </a:lnSpc>
        <a:spcBef>
          <a:spcPts val="0"/>
        </a:spcBef>
        <a:buFont typeface="Arial"/>
        <a:buNone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457200" rtl="0" eaLnBrk="1" latinLnBrk="0" hangingPunct="1">
        <a:lnSpc>
          <a:spcPts val="1560"/>
        </a:lnSpc>
        <a:spcBef>
          <a:spcPts val="0"/>
        </a:spcBef>
        <a:buFont typeface="Arial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12" descr="GDF-SUEZ_IT_logoQ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463" y="6162675"/>
            <a:ext cx="1087437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9" descr="bandeau_tex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215900"/>
            <a:ext cx="87090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35" name="Rectangle 11"/>
            <p:cNvSpPr>
              <a:spLocks noChangeArrowheads="1"/>
            </p:cNvSpPr>
            <p:nvPr/>
          </p:nvSpPr>
          <p:spPr bwMode="gray">
            <a:xfrm>
              <a:off x="0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gray">
            <a:xfrm>
              <a:off x="5624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gray">
            <a:xfrm>
              <a:off x="0" y="0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1038" name="Rectangle 14"/>
            <p:cNvSpPr>
              <a:spLocks noChangeArrowheads="1"/>
            </p:cNvSpPr>
            <p:nvPr/>
          </p:nvSpPr>
          <p:spPr bwMode="gray">
            <a:xfrm>
              <a:off x="2" y="4184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</p:grp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63600" y="620713"/>
            <a:ext cx="687705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863600" y="1749425"/>
            <a:ext cx="80295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956550" y="692150"/>
            <a:ext cx="9509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pPr defTabSz="914400"/>
            <a:fld id="{29E53C8E-1CCF-4D74-A173-55BF8FC2D37F}" type="slidenum">
              <a:rPr lang="fr-FR" smtClean="0">
                <a:solidFill>
                  <a:srgbClr val="0073CD"/>
                </a:solidFill>
              </a:rPr>
              <a:pPr defTabSz="914400"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63600" y="6245225"/>
            <a:ext cx="39592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 defTabSz="914400"/>
            <a:endParaRPr lang="fr-FR" dirty="0">
              <a:solidFill>
                <a:srgbClr val="0073CD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4625" indent="-174625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354013" indent="-177800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Font typeface="Arial" charset="0"/>
        <a:buChar char="■"/>
        <a:defRPr sz="1600">
          <a:solidFill>
            <a:schemeClr val="tx1"/>
          </a:solidFill>
          <a:latin typeface="+mn-lt"/>
          <a:cs typeface="+mn-cs"/>
        </a:defRPr>
      </a:lvl2pPr>
      <a:lvl3pPr marL="625475" indent="-269875" algn="l" rtl="0" eaLnBrk="1" fontAlgn="base" hangingPunct="1">
        <a:spcBef>
          <a:spcPct val="0"/>
        </a:spcBef>
        <a:spcAft>
          <a:spcPts val="600"/>
        </a:spcAft>
        <a:buClr>
          <a:schemeClr val="tx1"/>
        </a:buClr>
        <a:buFont typeface="Arial" charset="0"/>
        <a:buChar char="—"/>
        <a:defRPr sz="1400">
          <a:solidFill>
            <a:schemeClr val="tx1"/>
          </a:solidFill>
          <a:latin typeface="+mn-lt"/>
          <a:cs typeface="+mn-cs"/>
        </a:defRPr>
      </a:lvl3pPr>
      <a:lvl4pPr marL="806450" indent="-177800" algn="l" rtl="0" eaLnBrk="1" fontAlgn="base" hangingPunct="1">
        <a:spcBef>
          <a:spcPct val="0"/>
        </a:spcBef>
        <a:spcAft>
          <a:spcPts val="600"/>
        </a:spcAft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4pPr>
      <a:lvl5pPr marL="806450" indent="-177800" algn="l" rtl="0" eaLnBrk="1" fontAlgn="base" hangingPunct="1">
        <a:spcBef>
          <a:spcPct val="0"/>
        </a:spcBef>
        <a:spcAft>
          <a:spcPts val="600"/>
        </a:spcAft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5pPr>
      <a:lvl6pPr marL="10858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6pPr>
      <a:lvl7pPr marL="15430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7pPr>
      <a:lvl8pPr marL="20002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8pPr>
      <a:lvl9pPr marL="24574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6967" y="2444469"/>
            <a:ext cx="7858293" cy="2123548"/>
          </a:xfrm>
        </p:spPr>
        <p:txBody>
          <a:bodyPr/>
          <a:lstStyle/>
          <a:p>
            <a:r>
              <a:rPr lang="fr-FR" sz="2800" smtClean="0"/>
              <a:t>Comité clients </a:t>
            </a:r>
            <a:r>
              <a:rPr lang="fr-FR" sz="2800" dirty="0" smtClean="0"/>
              <a:t>Middleware</a:t>
            </a:r>
            <a:r>
              <a:rPr lang="fr-FR" sz="1800" b="0" smtClean="0"/>
              <a:t/>
            </a:r>
            <a:br>
              <a:rPr lang="fr-FR" sz="1800" b="0" smtClean="0"/>
            </a:br>
            <a:r>
              <a:rPr lang="fr-FR" sz="2400" b="0" smtClean="0"/>
              <a:t>#01 </a:t>
            </a:r>
            <a:r>
              <a:rPr lang="fr-FR" sz="2400" b="0" dirty="0" smtClean="0"/>
              <a:t>: </a:t>
            </a:r>
            <a:r>
              <a:rPr lang="fr-FR" sz="2400" b="0" smtClean="0"/>
              <a:t>9 juin 2016</a:t>
            </a:r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Nouvelle gouvernance</a:t>
            </a:r>
            <a:br>
              <a:rPr lang="fr-FR" smtClean="0"/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17975" y="2583320"/>
            <a:ext cx="44783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Une gouvernance :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d</a:t>
            </a:r>
            <a:r>
              <a:rPr lang="fr-FR" sz="1200" dirty="0" smtClean="0"/>
              <a:t>es copropriétaires : les </a:t>
            </a:r>
            <a:r>
              <a:rPr lang="fr-FR" sz="1200" dirty="0" err="1" smtClean="0"/>
              <a:t>BUs</a:t>
            </a:r>
            <a:endParaRPr lang="fr-FR" sz="1200" dirty="0" smtClean="0"/>
          </a:p>
          <a:p>
            <a:pPr marL="285750" indent="-285750">
              <a:buFontTx/>
              <a:buChar char="-"/>
            </a:pPr>
            <a:r>
              <a:rPr lang="fr-FR" sz="1200" dirty="0" smtClean="0"/>
              <a:t>un conseil syndical : DSI Groupe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u</a:t>
            </a:r>
            <a:r>
              <a:rPr lang="fr-FR" sz="1200" dirty="0" smtClean="0"/>
              <a:t>n syndic : GBS IT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d</a:t>
            </a:r>
            <a:r>
              <a:rPr lang="fr-FR" sz="1200" dirty="0" smtClean="0"/>
              <a:t>es Assemblées Générales : les </a:t>
            </a:r>
            <a:r>
              <a:rPr lang="fr-FR" sz="1200" smtClean="0"/>
              <a:t>comités clients 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01174" y="4074517"/>
            <a:ext cx="4750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Des attentes légitimes des membres avec une offre de services adaptée aux besoins des </a:t>
            </a:r>
            <a:r>
              <a:rPr lang="fr-FR" sz="1400" dirty="0" err="1" smtClean="0"/>
              <a:t>BUs</a:t>
            </a:r>
            <a:r>
              <a:rPr lang="fr-FR" sz="1400" dirty="0" smtClean="0"/>
              <a:t> :</a:t>
            </a:r>
          </a:p>
          <a:p>
            <a:pPr marL="357188"/>
            <a:r>
              <a:rPr lang="fr-FR" sz="1200" dirty="0" smtClean="0"/>
              <a:t>- en coût,</a:t>
            </a:r>
          </a:p>
          <a:p>
            <a:pPr marL="357188"/>
            <a:r>
              <a:rPr lang="fr-FR" sz="1200" dirty="0" smtClean="0"/>
              <a:t>- en qualité,</a:t>
            </a:r>
          </a:p>
          <a:p>
            <a:endParaRPr lang="fr-FR" sz="1400" dirty="0" smtClean="0"/>
          </a:p>
          <a:p>
            <a:r>
              <a:rPr lang="fr-FR" sz="1400" dirty="0" smtClean="0"/>
              <a:t>Mais aussi des devoirs :</a:t>
            </a:r>
          </a:p>
          <a:p>
            <a:pPr marL="357188"/>
            <a:r>
              <a:rPr lang="fr-FR" sz="1400" dirty="0" smtClean="0"/>
              <a:t>- </a:t>
            </a:r>
            <a:r>
              <a:rPr lang="fr-FR" sz="1200" dirty="0" smtClean="0"/>
              <a:t>construction collaborative et responsable de cette offre de services.</a:t>
            </a:r>
            <a:endParaRPr lang="fr-FR" sz="12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85775" y="2634120"/>
            <a:ext cx="3413125" cy="2870635"/>
            <a:chOff x="485775" y="1514475"/>
            <a:chExt cx="3810000" cy="32044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1861405"/>
              <a:ext cx="3810000" cy="2857500"/>
            </a:xfrm>
            <a:prstGeom prst="rect">
              <a:avLst/>
            </a:prstGeom>
          </p:spPr>
        </p:pic>
        <p:sp>
          <p:nvSpPr>
            <p:cNvPr id="14" name="Double vague 13"/>
            <p:cNvSpPr/>
            <p:nvPr/>
          </p:nvSpPr>
          <p:spPr>
            <a:xfrm>
              <a:off x="1414463" y="1514475"/>
              <a:ext cx="1914525" cy="471488"/>
            </a:xfrm>
            <a:prstGeom prst="doubleWav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530163" y="1524298"/>
              <a:ext cx="1721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smtClean="0">
                  <a:latin typeface="Freestyle Script" panose="030804020302050B0404" pitchFamily="66" charset="0"/>
                </a:rPr>
                <a:t>AG INES</a:t>
              </a:r>
              <a:endParaRPr lang="fr-FR" sz="2400" b="1">
                <a:latin typeface="Freestyle Script" panose="030804020302050B0404" pitchFamily="66" charset="0"/>
              </a:endParaRPr>
            </a:p>
          </p:txBody>
        </p:sp>
      </p:grpSp>
      <p:sp>
        <p:nvSpPr>
          <p:cNvPr id="17" name="Sous-titre 2"/>
          <p:cNvSpPr>
            <a:spLocks noGrp="1"/>
          </p:cNvSpPr>
          <p:nvPr>
            <p:ph type="subTitle" idx="1"/>
          </p:nvPr>
        </p:nvSpPr>
        <p:spPr>
          <a:xfrm>
            <a:off x="576000" y="1042777"/>
            <a:ext cx="5760000" cy="324000"/>
          </a:xfrm>
        </p:spPr>
        <p:txBody>
          <a:bodyPr/>
          <a:lstStyle/>
          <a:p>
            <a:r>
              <a:rPr lang="fr-FR" smtClean="0"/>
              <a:t>Un fonctionnement de type </a:t>
            </a:r>
            <a:r>
              <a:rPr lang="fr-FR" dirty="0" smtClean="0"/>
              <a:t>copropriété</a:t>
            </a:r>
            <a:endParaRPr lang="fr-FR" dirty="0"/>
          </a:p>
        </p:txBody>
      </p:sp>
      <p:sp>
        <p:nvSpPr>
          <p:cNvPr id="1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8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A2DAD316-2B15-4F70-B61E-8661B858493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NOUVELLE GOUVERNANCE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Périmètre décisionnel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10</a:t>
            </a:fld>
            <a:endParaRPr lang="fr-FR"/>
          </a:p>
        </p:txBody>
      </p:sp>
      <p:grpSp>
        <p:nvGrpSpPr>
          <p:cNvPr id="24" name="Groupe 23"/>
          <p:cNvGrpSpPr/>
          <p:nvPr/>
        </p:nvGrpSpPr>
        <p:grpSpPr>
          <a:xfrm>
            <a:off x="410954" y="2288455"/>
            <a:ext cx="8476744" cy="3399219"/>
            <a:chOff x="398699" y="1990874"/>
            <a:chExt cx="8476744" cy="3399219"/>
          </a:xfrm>
        </p:grpSpPr>
        <p:grpSp>
          <p:nvGrpSpPr>
            <p:cNvPr id="15" name="Groupe 14"/>
            <p:cNvGrpSpPr/>
            <p:nvPr/>
          </p:nvGrpSpPr>
          <p:grpSpPr>
            <a:xfrm>
              <a:off x="398699" y="1990874"/>
              <a:ext cx="3081600" cy="3399219"/>
              <a:chOff x="869915" y="1990874"/>
              <a:chExt cx="3081600" cy="3399219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9999" y="2261763"/>
                <a:ext cx="2400300" cy="1571625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390242" y="1990874"/>
                <a:ext cx="1779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smtClean="0"/>
                  <a:t>Infrastructure</a:t>
                </a:r>
                <a:endParaRPr lang="fr-FR" b="1"/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869915" y="4066654"/>
                <a:ext cx="30816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smtClean="0"/>
                  <a:t>Toute modification structurante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/>
                  <a:t>c</a:t>
                </a:r>
                <a:r>
                  <a:rPr lang="fr-FR" sz="1600" smtClean="0"/>
                  <a:t>hangement de technologie,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/>
                  <a:t>m</a:t>
                </a:r>
                <a:r>
                  <a:rPr lang="fr-FR" sz="1600" smtClean="0"/>
                  <a:t>ode/lieu d’hébergement,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/>
                  <a:t>m</a:t>
                </a:r>
                <a:r>
                  <a:rPr lang="fr-FR" sz="1600" smtClean="0"/>
                  <a:t>ode de facturation,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smtClean="0"/>
                  <a:t>…</a:t>
                </a: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5793843" y="2056901"/>
              <a:ext cx="3081600" cy="2897486"/>
              <a:chOff x="5450400" y="2000164"/>
              <a:chExt cx="3081600" cy="2897486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2970" y="2369156"/>
                <a:ext cx="2052785" cy="1500112"/>
              </a:xfrm>
              <a:prstGeom prst="rect">
                <a:avLst/>
              </a:prstGeom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051303" y="2000164"/>
                <a:ext cx="1576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smtClean="0"/>
                  <a:t>Applications</a:t>
                </a:r>
                <a:endParaRPr lang="fr-FR" b="1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5450400" y="4066653"/>
                <a:ext cx="3081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smtClean="0"/>
                  <a:t>Toute modification structurante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/>
                  <a:t>c</a:t>
                </a:r>
                <a:r>
                  <a:rPr lang="fr-FR" sz="1600" smtClean="0"/>
                  <a:t>ontrat cadre WEF,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smtClean="0"/>
                  <a:t>…</a:t>
                </a:r>
              </a:p>
            </p:txBody>
          </p:sp>
        </p:grp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3474" y="2673865"/>
              <a:ext cx="1058548" cy="1058548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4245004" y="374133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smtClean="0"/>
                <a:t>vote</a:t>
              </a:r>
              <a:endParaRPr lang="fr-FR" b="1"/>
            </a:p>
          </p:txBody>
        </p:sp>
        <p:sp>
          <p:nvSpPr>
            <p:cNvPr id="19" name="Flèche droite 18"/>
            <p:cNvSpPr/>
            <p:nvPr/>
          </p:nvSpPr>
          <p:spPr>
            <a:xfrm>
              <a:off x="3129235" y="2970338"/>
              <a:ext cx="702128" cy="3728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lèche droite 19"/>
            <p:cNvSpPr/>
            <p:nvPr/>
          </p:nvSpPr>
          <p:spPr>
            <a:xfrm flipH="1" flipV="1">
              <a:off x="5283153" y="3010223"/>
              <a:ext cx="702128" cy="3728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Double vague 20"/>
            <p:cNvSpPr/>
            <p:nvPr/>
          </p:nvSpPr>
          <p:spPr>
            <a:xfrm>
              <a:off x="3654327" y="2211636"/>
              <a:ext cx="1715095" cy="422375"/>
            </a:xfrm>
            <a:prstGeom prst="doubleWav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38609" y="2271862"/>
              <a:ext cx="1058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>
                  <a:latin typeface="Freestyle Script" panose="030804020302050B0404" pitchFamily="66" charset="0"/>
                </a:rPr>
                <a:t>AG </a:t>
              </a:r>
              <a:r>
                <a:rPr lang="fr-FR" sz="2000" b="1" smtClean="0">
                  <a:latin typeface="Freestyle Script" panose="030804020302050B0404" pitchFamily="66" charset="0"/>
                </a:rPr>
                <a:t>INES</a:t>
              </a:r>
              <a:endParaRPr lang="fr-FR" sz="2000" b="1">
                <a:latin typeface="Freestyle Script" panose="030804020302050B0404" pitchFamily="66" charset="0"/>
              </a:endParaRPr>
            </a:p>
          </p:txBody>
        </p:sp>
      </p:grpSp>
      <p:sp>
        <p:nvSpPr>
          <p:cNvPr id="22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4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NOUVELLE GOUVERNANCE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Processus décisionnel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mtClean="0"/>
              <a:t>Répartition des voix :</a:t>
            </a:r>
            <a:endParaRPr lang="fr-FR" dirty="0" smtClean="0"/>
          </a:p>
          <a:p>
            <a:pPr lvl="1"/>
            <a:r>
              <a:rPr lang="fr-FR" smtClean="0"/>
              <a:t>En </a:t>
            </a:r>
            <a:r>
              <a:rPr lang="fr-FR" dirty="0" smtClean="0"/>
              <a:t>% de CA Infrastructure pour les décisions Infrastructure</a:t>
            </a:r>
          </a:p>
          <a:p>
            <a:pPr lvl="1"/>
            <a:r>
              <a:rPr lang="fr-FR" smtClean="0"/>
              <a:t>En </a:t>
            </a:r>
            <a:r>
              <a:rPr lang="fr-FR" dirty="0" smtClean="0"/>
              <a:t>% de CA Applications pour les décisions Applications</a:t>
            </a:r>
          </a:p>
          <a:p>
            <a:pPr lvl="1"/>
            <a:r>
              <a:rPr lang="fr-FR" dirty="0" smtClean="0"/>
              <a:t>Sans distinction du monde régulé/non régulé</a:t>
            </a:r>
          </a:p>
          <a:p>
            <a:pPr marL="180000" lvl="1" indent="0">
              <a:buNone/>
            </a:pPr>
            <a:r>
              <a:rPr lang="fr-FR" b="1" u="sng" smtClean="0"/>
              <a:t>NB</a:t>
            </a:r>
            <a:r>
              <a:rPr lang="fr-FR" smtClean="0"/>
              <a:t> : </a:t>
            </a:r>
            <a:r>
              <a:rPr lang="fr-FR" b="1" smtClean="0"/>
              <a:t>une révision est réalisée à </a:t>
            </a:r>
            <a:r>
              <a:rPr lang="fr-FR" b="1" dirty="0" smtClean="0"/>
              <a:t>chaque </a:t>
            </a:r>
            <a:r>
              <a:rPr lang="fr-FR" b="1" err="1" smtClean="0"/>
              <a:t>reprévision</a:t>
            </a:r>
            <a:r>
              <a:rPr lang="fr-FR" b="1" smtClean="0"/>
              <a:t> budgétaire (les </a:t>
            </a:r>
            <a:r>
              <a:rPr lang="fr-FR" b="1" dirty="0" smtClean="0"/>
              <a:t>pourcentages actualisés seront communiqués en amont </a:t>
            </a:r>
            <a:r>
              <a:rPr lang="fr-FR" b="1" smtClean="0"/>
              <a:t>des Comités Clients)</a:t>
            </a:r>
            <a:endParaRPr lang="fr-FR" b="1" dirty="0" smtClean="0"/>
          </a:p>
          <a:p>
            <a:endParaRPr lang="fr-FR" dirty="0" smtClean="0"/>
          </a:p>
          <a:p>
            <a:r>
              <a:rPr lang="fr-FR" smtClean="0"/>
              <a:t>Modalité </a:t>
            </a:r>
            <a:r>
              <a:rPr lang="fr-FR" dirty="0" smtClean="0"/>
              <a:t>de vote :</a:t>
            </a:r>
          </a:p>
          <a:p>
            <a:pPr lvl="1"/>
            <a:r>
              <a:rPr lang="fr-FR" smtClean="0"/>
              <a:t>Vote en </a:t>
            </a:r>
            <a:r>
              <a:rPr lang="fr-FR" dirty="0" smtClean="0"/>
              <a:t>séance</a:t>
            </a:r>
          </a:p>
          <a:p>
            <a:pPr lvl="1"/>
            <a:r>
              <a:rPr lang="fr-FR" dirty="0" smtClean="0"/>
              <a:t>Décisions prises à 75%</a:t>
            </a:r>
          </a:p>
          <a:p>
            <a:pPr lvl="1"/>
            <a:r>
              <a:rPr lang="fr-FR" dirty="0" smtClean="0"/>
              <a:t>Possibilité de déléguer le pouvoir à un autre </a:t>
            </a:r>
            <a:r>
              <a:rPr lang="fr-FR" dirty="0" err="1" smtClean="0"/>
              <a:t>co-propriétaire</a:t>
            </a:r>
            <a:r>
              <a:rPr lang="fr-FR" dirty="0" smtClean="0"/>
              <a:t>, en communiquant le choix en amont de la séance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NOUVELLE GOUVERNANCE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Répartition en % du </a:t>
            </a:r>
            <a:r>
              <a:rPr lang="fr-FR" smtClean="0"/>
              <a:t>CA Infrastructure à date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34A3BA-996C-4D2E-A4BC-C95A7FE0D6C7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F945BC-4256-094D-8E8D-D203F52A254A}" type="slidenum">
              <a:rPr lang="fr-FR" smtClean="0"/>
              <a:pPr/>
              <a:t>12</a:t>
            </a:fld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252000" y="1739900"/>
          <a:ext cx="8640000" cy="50400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60000"/>
                <a:gridCol w="1296000"/>
                <a:gridCol w="1296000"/>
                <a:gridCol w="1296000"/>
                <a:gridCol w="1296000"/>
                <a:gridCol w="1296000"/>
              </a:tblGrid>
              <a:tr h="432000"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latin typeface="+mn-lt"/>
                        </a:rPr>
                        <a:t>Trigramme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latin typeface="+mn-lt"/>
                        </a:rPr>
                        <a:t>Souscriptions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latin typeface="+mn-lt"/>
                        </a:rPr>
                        <a:t>2016 :</a:t>
                      </a:r>
                    </a:p>
                    <a:p>
                      <a:r>
                        <a:rPr lang="fr-FR" sz="1200" dirty="0" smtClean="0">
                          <a:latin typeface="+mn-lt"/>
                        </a:rPr>
                        <a:t>Montants (k€)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latin typeface="+mn-lt"/>
                        </a:rPr>
                        <a:t>2016 :</a:t>
                      </a:r>
                    </a:p>
                    <a:p>
                      <a:r>
                        <a:rPr lang="fr-FR" sz="1200" dirty="0" smtClean="0">
                          <a:latin typeface="+mn-lt"/>
                        </a:rPr>
                        <a:t>% du CA INES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latin typeface="+mn-lt"/>
                        </a:rPr>
                        <a:t>2017 : Estimations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latin typeface="+mn-lt"/>
                        </a:rPr>
                        <a:t>2017 :</a:t>
                      </a:r>
                    </a:p>
                    <a:p>
                      <a:r>
                        <a:rPr lang="fr-FR" sz="1200" dirty="0" smtClean="0">
                          <a:latin typeface="+mn-lt"/>
                        </a:rPr>
                        <a:t>% du CA INES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b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FR-B2B/COF/HQ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10,0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0,14%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10,0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0,22%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FR-B2B/EC/HQ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693,7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9,99%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218,5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4,75%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FR-B2C/DCRF/DMPA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 </a:t>
                      </a:r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941,9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27,95%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1 495,6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32,53%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FR-B2C/DCRF/DMPR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164,2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2,36%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164,2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3,57%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FR-B2C/ECOMETERING/HQ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5,6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0,08%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5,6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0,12%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FR-GRDF/HQ/HQ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 </a:t>
                      </a:r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110,2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30,38%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1 275,7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27,74%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FR-GRTAZ/HQ/HQ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29,0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29,0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0,63%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FR-STORENGY/HQ/HQ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24,0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0,35%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0,43%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GBS/IT/EIT-FR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182,0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2,62%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156,7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3,41%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GEM/GEM/FR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 </a:t>
                      </a:r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384,4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19,93%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838,5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18,24%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NEWCORP/DAG/HQ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44,1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0,63%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44,1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0,96%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NEWCORP/DFC/DFG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272,6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3,92%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255,0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5,55%</a:t>
                      </a:r>
                    </a:p>
                  </a:txBody>
                  <a:tcPr marL="9525" marR="9525" marT="9525" marB="0" anchor="ctr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NEWCORP/DRH/HQ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84,9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1,22%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84,9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1,85%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sz="1200" dirty="0" smtClean="0">
                          <a:latin typeface="+mn-lt"/>
                        </a:rPr>
                        <a:t>TOTAL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 smtClean="0">
                          <a:latin typeface="+mn-lt"/>
                        </a:rPr>
                        <a:t>90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 smtClean="0">
                          <a:latin typeface="+mn-lt"/>
                        </a:rPr>
                        <a:t>6 946,7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 smtClean="0">
                          <a:latin typeface="+mn-lt"/>
                        </a:rPr>
                        <a:t>100%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 smtClean="0">
                          <a:latin typeface="+mn-lt"/>
                        </a:rPr>
                        <a:t>4 597,8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200" dirty="0" smtClean="0">
                          <a:latin typeface="+mn-lt"/>
                        </a:rPr>
                        <a:t>100%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8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0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NOUVELLE GOUVERNANCE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Entrée / sortie de la copropriété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Modalité d’entrée :</a:t>
            </a:r>
          </a:p>
          <a:p>
            <a:pPr lvl="1"/>
            <a:r>
              <a:rPr lang="fr-FR" dirty="0" smtClean="0"/>
              <a:t>Demande de souscription à l’offre INES </a:t>
            </a:r>
            <a:r>
              <a:rPr lang="fr-FR" dirty="0" err="1" smtClean="0"/>
              <a:t>PaaS</a:t>
            </a:r>
            <a:r>
              <a:rPr lang="fr-FR" dirty="0" smtClean="0"/>
              <a:t> ou </a:t>
            </a:r>
            <a:r>
              <a:rPr lang="fr-FR" dirty="0" err="1" smtClean="0"/>
              <a:t>SaaS</a:t>
            </a:r>
            <a:r>
              <a:rPr lang="fr-FR" dirty="0" smtClean="0"/>
              <a:t>, via une demande IT </a:t>
            </a:r>
            <a:r>
              <a:rPr lang="fr-FR" dirty="0" err="1" smtClean="0"/>
              <a:t>Request</a:t>
            </a:r>
            <a:endParaRPr lang="fr-FR" dirty="0" smtClean="0"/>
          </a:p>
          <a:p>
            <a:pPr lvl="1"/>
            <a:r>
              <a:rPr lang="fr-FR" dirty="0" smtClean="0"/>
              <a:t>Ou Souscription à l’offre Application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Modalité de sortie :</a:t>
            </a:r>
          </a:p>
          <a:p>
            <a:pPr lvl="1"/>
            <a:r>
              <a:rPr lang="fr-FR" dirty="0" smtClean="0"/>
              <a:t>Demande de </a:t>
            </a:r>
            <a:r>
              <a:rPr lang="fr-FR" dirty="0" err="1" smtClean="0"/>
              <a:t>décommissionnement</a:t>
            </a:r>
            <a:r>
              <a:rPr lang="fr-FR" dirty="0" smtClean="0"/>
              <a:t>, via une demande IT </a:t>
            </a:r>
            <a:r>
              <a:rPr lang="fr-FR" dirty="0" err="1" smtClean="0"/>
              <a:t>Request</a:t>
            </a:r>
            <a:endParaRPr lang="fr-FR" dirty="0" smtClean="0"/>
          </a:p>
          <a:p>
            <a:pPr lvl="1"/>
            <a:r>
              <a:rPr lang="fr-FR" dirty="0" smtClean="0"/>
              <a:t>Délai de prévenance dépendant de l’importance du périmètre :</a:t>
            </a:r>
          </a:p>
          <a:p>
            <a:pPr lvl="2"/>
            <a:r>
              <a:rPr lang="fr-FR" dirty="0" smtClean="0"/>
              <a:t>&gt; 15% : 1 an de prévenance</a:t>
            </a:r>
          </a:p>
          <a:p>
            <a:pPr lvl="2"/>
            <a:r>
              <a:rPr lang="fr-FR" dirty="0" smtClean="0"/>
              <a:t>Sinon 6 mois de prévenance</a:t>
            </a:r>
          </a:p>
          <a:p>
            <a:pPr lvl="2"/>
            <a:r>
              <a:rPr lang="fr-FR" dirty="0" smtClean="0"/>
              <a:t>Les coûts échoués feront l’objet d’une étude d’impact précise et d’une décision en Comité Clients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261620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Roadmap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Roadmap</a:t>
            </a:r>
            <a:r>
              <a:rPr lang="fr-FR" dirty="0" smtClean="0"/>
              <a:t> applicative prévisionnelle</a:t>
            </a:r>
            <a:endParaRPr lang="en-US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18524"/>
              </p:ext>
            </p:extLst>
          </p:nvPr>
        </p:nvGraphicFramePr>
        <p:xfrm>
          <a:off x="138922" y="1920299"/>
          <a:ext cx="8727953" cy="4201525"/>
        </p:xfrm>
        <a:graphic>
          <a:graphicData uri="http://schemas.openxmlformats.org/drawingml/2006/table">
            <a:tbl>
              <a:tblPr firstRow="1" bandCol="1">
                <a:tableStyleId>{8A107856-5554-42FB-B03E-39F5DBC370BA}</a:tableStyleId>
              </a:tblPr>
              <a:tblGrid>
                <a:gridCol w="794528"/>
                <a:gridCol w="1712724"/>
                <a:gridCol w="2181795"/>
                <a:gridCol w="2021382"/>
                <a:gridCol w="2017524"/>
              </a:tblGrid>
              <a:tr h="20753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T1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T2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T3</a:t>
                      </a:r>
                      <a:endParaRPr lang="fr-FR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T4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</a:tr>
              <a:tr h="20753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fr-FR" sz="7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7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7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60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lvl="0" algn="ctr"/>
                      <a:r>
                        <a:rPr lang="fr-FR" sz="900" b="0" kern="1200" dirty="0" smtClean="0"/>
                        <a:t>B2C</a:t>
                      </a:r>
                      <a:endParaRPr lang="fr-FR" sz="900" b="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/>
                        <a:t>B2B</a:t>
                      </a:r>
                      <a:endParaRPr lang="fr-FR" sz="900" b="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904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GBS/ENGIE IT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904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904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GRTgaz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904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904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GrDF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904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Transverse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e 69"/>
          <p:cNvGrpSpPr/>
          <p:nvPr/>
        </p:nvGrpSpPr>
        <p:grpSpPr>
          <a:xfrm>
            <a:off x="1575042" y="1716514"/>
            <a:ext cx="1437219" cy="216000"/>
            <a:chOff x="3354728" y="4705335"/>
            <a:chExt cx="1437219" cy="216000"/>
          </a:xfrm>
        </p:grpSpPr>
        <p:sp>
          <p:nvSpPr>
            <p:cNvPr id="125" name="Organigramme : Décision 124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ZoneTexte 125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Sortie (Dé-commissionnement)</a:t>
              </a:r>
            </a:p>
          </p:txBody>
        </p:sp>
      </p:grpSp>
      <p:grpSp>
        <p:nvGrpSpPr>
          <p:cNvPr id="5" name="Groupe 69"/>
          <p:cNvGrpSpPr/>
          <p:nvPr/>
        </p:nvGrpSpPr>
        <p:grpSpPr>
          <a:xfrm>
            <a:off x="3035416" y="1719204"/>
            <a:ext cx="1437219" cy="216000"/>
            <a:chOff x="3354728" y="4705335"/>
            <a:chExt cx="1437219" cy="216000"/>
          </a:xfrm>
        </p:grpSpPr>
        <p:sp>
          <p:nvSpPr>
            <p:cNvPr id="128" name="Organigramme : Décision 127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Entrée (Mise en service)</a:t>
              </a:r>
            </a:p>
          </p:txBody>
        </p:sp>
      </p:grpSp>
      <p:grpSp>
        <p:nvGrpSpPr>
          <p:cNvPr id="6" name="Groupe 69"/>
          <p:cNvGrpSpPr/>
          <p:nvPr/>
        </p:nvGrpSpPr>
        <p:grpSpPr>
          <a:xfrm>
            <a:off x="4290510" y="1717506"/>
            <a:ext cx="1437219" cy="216000"/>
            <a:chOff x="3354728" y="4705335"/>
            <a:chExt cx="1437219" cy="216000"/>
          </a:xfrm>
        </p:grpSpPr>
        <p:sp>
          <p:nvSpPr>
            <p:cNvPr id="131" name="Organigramme : Décision 130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ZoneTexte 131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Evolutions majeures (MEP)</a:t>
              </a:r>
            </a:p>
          </p:txBody>
        </p:sp>
      </p:grpSp>
      <p:grpSp>
        <p:nvGrpSpPr>
          <p:cNvPr id="7" name="Groupe 69"/>
          <p:cNvGrpSpPr/>
          <p:nvPr/>
        </p:nvGrpSpPr>
        <p:grpSpPr>
          <a:xfrm>
            <a:off x="5586133" y="1713824"/>
            <a:ext cx="1437219" cy="216000"/>
            <a:chOff x="3354728" y="4705335"/>
            <a:chExt cx="1437219" cy="216000"/>
          </a:xfrm>
        </p:grpSpPr>
        <p:sp>
          <p:nvSpPr>
            <p:cNvPr id="134" name="Organigramme : Décision 133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Transformation GDC (MEP)</a:t>
              </a:r>
            </a:p>
          </p:txBody>
        </p:sp>
      </p:grpSp>
      <p:grpSp>
        <p:nvGrpSpPr>
          <p:cNvPr id="9" name="Groupe 69"/>
          <p:cNvGrpSpPr/>
          <p:nvPr/>
        </p:nvGrpSpPr>
        <p:grpSpPr>
          <a:xfrm>
            <a:off x="5171478" y="2373080"/>
            <a:ext cx="1437219" cy="216000"/>
            <a:chOff x="3354728" y="4705335"/>
            <a:chExt cx="1437219" cy="216000"/>
          </a:xfrm>
        </p:grpSpPr>
        <p:sp>
          <p:nvSpPr>
            <p:cNvPr id="137" name="Organigramme : Décision 136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ZoneTexte 137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Shield Lot 1</a:t>
              </a:r>
            </a:p>
          </p:txBody>
        </p:sp>
      </p:grpSp>
      <p:grpSp>
        <p:nvGrpSpPr>
          <p:cNvPr id="10" name="Groupe 69"/>
          <p:cNvGrpSpPr/>
          <p:nvPr/>
        </p:nvGrpSpPr>
        <p:grpSpPr>
          <a:xfrm>
            <a:off x="6209508" y="2371904"/>
            <a:ext cx="1437219" cy="216000"/>
            <a:chOff x="3354728" y="4705335"/>
            <a:chExt cx="1437219" cy="216000"/>
          </a:xfrm>
        </p:grpSpPr>
        <p:sp>
          <p:nvSpPr>
            <p:cNvPr id="140" name="Organigramme : Décision 139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ZoneTexte 14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Shield Lot 2</a:t>
              </a:r>
            </a:p>
          </p:txBody>
        </p:sp>
      </p:grpSp>
      <p:grpSp>
        <p:nvGrpSpPr>
          <p:cNvPr id="11" name="Groupe 69"/>
          <p:cNvGrpSpPr/>
          <p:nvPr/>
        </p:nvGrpSpPr>
        <p:grpSpPr>
          <a:xfrm>
            <a:off x="7386322" y="2378372"/>
            <a:ext cx="1437219" cy="216000"/>
            <a:chOff x="3354728" y="4705335"/>
            <a:chExt cx="1437219" cy="216000"/>
          </a:xfrm>
        </p:grpSpPr>
        <p:sp>
          <p:nvSpPr>
            <p:cNvPr id="143" name="Organigramme : Décision 142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ZoneTexte 143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Shield Lot 3</a:t>
              </a:r>
            </a:p>
          </p:txBody>
        </p:sp>
      </p:grpSp>
      <p:grpSp>
        <p:nvGrpSpPr>
          <p:cNvPr id="12" name="Groupe 69"/>
          <p:cNvGrpSpPr/>
          <p:nvPr/>
        </p:nvGrpSpPr>
        <p:grpSpPr>
          <a:xfrm>
            <a:off x="8228997" y="2389480"/>
            <a:ext cx="1437219" cy="216000"/>
            <a:chOff x="3354728" y="4705335"/>
            <a:chExt cx="1437219" cy="216000"/>
          </a:xfrm>
        </p:grpSpPr>
        <p:sp>
          <p:nvSpPr>
            <p:cNvPr id="146" name="Organigramme : Décision 145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ZoneTexte 146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Shield Lot 4</a:t>
              </a:r>
            </a:p>
          </p:txBody>
        </p:sp>
      </p:grpSp>
      <p:grpSp>
        <p:nvGrpSpPr>
          <p:cNvPr id="13" name="Groupe 69"/>
          <p:cNvGrpSpPr/>
          <p:nvPr/>
        </p:nvGrpSpPr>
        <p:grpSpPr>
          <a:xfrm>
            <a:off x="6434878" y="3955579"/>
            <a:ext cx="1437219" cy="216000"/>
            <a:chOff x="3354728" y="4705335"/>
            <a:chExt cx="1437219" cy="216000"/>
          </a:xfrm>
        </p:grpSpPr>
        <p:sp>
          <p:nvSpPr>
            <p:cNvPr id="154" name="Organigramme : Décision 153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ZoneTexte 154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GAIA Echanges</a:t>
              </a:r>
            </a:p>
          </p:txBody>
        </p:sp>
      </p:grpSp>
      <p:grpSp>
        <p:nvGrpSpPr>
          <p:cNvPr id="14" name="Groupe 69"/>
          <p:cNvGrpSpPr/>
          <p:nvPr/>
        </p:nvGrpSpPr>
        <p:grpSpPr>
          <a:xfrm>
            <a:off x="7302812" y="3957572"/>
            <a:ext cx="1437219" cy="216000"/>
            <a:chOff x="3354728" y="4705335"/>
            <a:chExt cx="1437219" cy="216000"/>
          </a:xfrm>
        </p:grpSpPr>
        <p:sp>
          <p:nvSpPr>
            <p:cNvPr id="157" name="Organigramme : Décision 156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Cristal Echanges</a:t>
              </a:r>
            </a:p>
          </p:txBody>
        </p:sp>
      </p:grpSp>
      <p:grpSp>
        <p:nvGrpSpPr>
          <p:cNvPr id="15" name="Groupe 69"/>
          <p:cNvGrpSpPr/>
          <p:nvPr/>
        </p:nvGrpSpPr>
        <p:grpSpPr>
          <a:xfrm>
            <a:off x="6872457" y="4073865"/>
            <a:ext cx="1437219" cy="216000"/>
            <a:chOff x="3354728" y="4705335"/>
            <a:chExt cx="1437219" cy="216000"/>
          </a:xfrm>
        </p:grpSpPr>
        <p:sp>
          <p:nvSpPr>
            <p:cNvPr id="160" name="Organigramme : Décision 159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ZoneTexte 16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ADVEGA Echanges</a:t>
              </a:r>
            </a:p>
          </p:txBody>
        </p:sp>
      </p:grpSp>
      <p:grpSp>
        <p:nvGrpSpPr>
          <p:cNvPr id="16" name="Groupe 69"/>
          <p:cNvGrpSpPr/>
          <p:nvPr/>
        </p:nvGrpSpPr>
        <p:grpSpPr>
          <a:xfrm>
            <a:off x="7490721" y="3073816"/>
            <a:ext cx="1437219" cy="216000"/>
            <a:chOff x="3354728" y="4705335"/>
            <a:chExt cx="1437219" cy="216000"/>
          </a:xfrm>
        </p:grpSpPr>
        <p:sp>
          <p:nvSpPr>
            <p:cNvPr id="181" name="Organigramme : Décision 180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ZoneTexte 181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Frontal</a:t>
              </a:r>
            </a:p>
          </p:txBody>
        </p:sp>
      </p:grpSp>
      <p:grpSp>
        <p:nvGrpSpPr>
          <p:cNvPr id="18" name="Groupe 69"/>
          <p:cNvGrpSpPr/>
          <p:nvPr/>
        </p:nvGrpSpPr>
        <p:grpSpPr>
          <a:xfrm>
            <a:off x="8245508" y="2666616"/>
            <a:ext cx="1437219" cy="216000"/>
            <a:chOff x="3354728" y="4705335"/>
            <a:chExt cx="1437219" cy="216000"/>
          </a:xfrm>
        </p:grpSpPr>
        <p:sp>
          <p:nvSpPr>
            <p:cNvPr id="190" name="Organigramme : Décision 189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ZoneTexte 19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AKIO</a:t>
              </a:r>
            </a:p>
          </p:txBody>
        </p:sp>
      </p:grpSp>
      <p:grpSp>
        <p:nvGrpSpPr>
          <p:cNvPr id="19" name="Groupe 69"/>
          <p:cNvGrpSpPr/>
          <p:nvPr/>
        </p:nvGrpSpPr>
        <p:grpSpPr>
          <a:xfrm>
            <a:off x="7859139" y="3749987"/>
            <a:ext cx="1437219" cy="216000"/>
            <a:chOff x="3354728" y="4705335"/>
            <a:chExt cx="1437219" cy="216000"/>
          </a:xfrm>
        </p:grpSpPr>
        <p:sp>
          <p:nvSpPr>
            <p:cNvPr id="193" name="Organigramme : Décision 192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ZoneTexte 193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FAE</a:t>
              </a:r>
            </a:p>
          </p:txBody>
        </p:sp>
      </p:grpSp>
      <p:grpSp>
        <p:nvGrpSpPr>
          <p:cNvPr id="20" name="Groupe 69"/>
          <p:cNvGrpSpPr/>
          <p:nvPr/>
        </p:nvGrpSpPr>
        <p:grpSpPr>
          <a:xfrm>
            <a:off x="8375783" y="2793666"/>
            <a:ext cx="1437219" cy="216000"/>
            <a:chOff x="3354728" y="4705335"/>
            <a:chExt cx="1437219" cy="216000"/>
          </a:xfrm>
        </p:grpSpPr>
        <p:sp>
          <p:nvSpPr>
            <p:cNvPr id="196" name="Organigramme : Décision 195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ZoneTexte 196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OSP</a:t>
              </a:r>
            </a:p>
          </p:txBody>
        </p:sp>
      </p:grpSp>
      <p:grpSp>
        <p:nvGrpSpPr>
          <p:cNvPr id="21" name="Groupe 69"/>
          <p:cNvGrpSpPr/>
          <p:nvPr/>
        </p:nvGrpSpPr>
        <p:grpSpPr>
          <a:xfrm>
            <a:off x="8253337" y="2935925"/>
            <a:ext cx="1437219" cy="216000"/>
            <a:chOff x="3354728" y="4705335"/>
            <a:chExt cx="1437219" cy="216000"/>
          </a:xfrm>
        </p:grpSpPr>
        <p:sp>
          <p:nvSpPr>
            <p:cNvPr id="199" name="Organigramme : Décision 198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ZoneTexte 199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err="1" smtClean="0">
                  <a:solidFill>
                    <a:prstClr val="black"/>
                  </a:solidFill>
                </a:rPr>
                <a:t>Symaon</a:t>
              </a:r>
              <a:endParaRPr lang="fr-FR" sz="600" kern="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e 69"/>
          <p:cNvGrpSpPr/>
          <p:nvPr/>
        </p:nvGrpSpPr>
        <p:grpSpPr>
          <a:xfrm>
            <a:off x="4210922" y="3168771"/>
            <a:ext cx="1437219" cy="216000"/>
            <a:chOff x="3354728" y="4705335"/>
            <a:chExt cx="1437219" cy="216000"/>
          </a:xfrm>
        </p:grpSpPr>
        <p:sp>
          <p:nvSpPr>
            <p:cNvPr id="213" name="Organigramme : Décision 212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ZoneTexte 213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Apsara B2C</a:t>
              </a:r>
            </a:p>
          </p:txBody>
        </p:sp>
      </p:grpSp>
      <p:grpSp>
        <p:nvGrpSpPr>
          <p:cNvPr id="23" name="Groupe 78"/>
          <p:cNvGrpSpPr/>
          <p:nvPr/>
        </p:nvGrpSpPr>
        <p:grpSpPr>
          <a:xfrm>
            <a:off x="6137666" y="5490300"/>
            <a:ext cx="1437219" cy="216000"/>
            <a:chOff x="3354728" y="4705335"/>
            <a:chExt cx="1437219" cy="216000"/>
          </a:xfrm>
        </p:grpSpPr>
        <p:sp>
          <p:nvSpPr>
            <p:cNvPr id="240" name="Organigramme : Décision 239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ZoneTexte 24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Sortie </a:t>
              </a:r>
              <a:r>
                <a:rPr lang="fr-FR" sz="600" kern="0" dirty="0" err="1" smtClean="0">
                  <a:solidFill>
                    <a:prstClr val="black"/>
                  </a:solidFill>
                </a:rPr>
                <a:t>PaaS</a:t>
              </a:r>
              <a:r>
                <a:rPr lang="fr-FR" sz="600" kern="0" dirty="0" smtClean="0">
                  <a:solidFill>
                    <a:prstClr val="black"/>
                  </a:solidFill>
                </a:rPr>
                <a:t> </a:t>
              </a:r>
              <a:r>
                <a:rPr lang="fr-FR" sz="600" kern="0" dirty="0" err="1" smtClean="0">
                  <a:solidFill>
                    <a:prstClr val="black"/>
                  </a:solidFill>
                </a:rPr>
                <a:t>GrDF</a:t>
              </a:r>
              <a:endParaRPr lang="fr-FR" sz="600" kern="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e 69"/>
          <p:cNvGrpSpPr/>
          <p:nvPr/>
        </p:nvGrpSpPr>
        <p:grpSpPr>
          <a:xfrm>
            <a:off x="8375801" y="2529280"/>
            <a:ext cx="1437219" cy="216000"/>
            <a:chOff x="3354728" y="4705335"/>
            <a:chExt cx="1437219" cy="216000"/>
          </a:xfrm>
        </p:grpSpPr>
        <p:sp>
          <p:nvSpPr>
            <p:cNvPr id="249" name="Organigramme : Décision 248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ZoneTexte 249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PBP</a:t>
              </a:r>
            </a:p>
          </p:txBody>
        </p:sp>
      </p:grpSp>
      <p:grpSp>
        <p:nvGrpSpPr>
          <p:cNvPr id="25" name="Groupe 98"/>
          <p:cNvGrpSpPr/>
          <p:nvPr/>
        </p:nvGrpSpPr>
        <p:grpSpPr>
          <a:xfrm>
            <a:off x="3364686" y="5070113"/>
            <a:ext cx="1437219" cy="276999"/>
            <a:chOff x="3354728" y="4660696"/>
            <a:chExt cx="1437219" cy="276999"/>
          </a:xfrm>
        </p:grpSpPr>
        <p:sp>
          <p:nvSpPr>
            <p:cNvPr id="255" name="Organigramme : Décision 254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ZoneTexte 255"/>
            <p:cNvSpPr txBox="1"/>
            <p:nvPr/>
          </p:nvSpPr>
          <p:spPr>
            <a:xfrm>
              <a:off x="3503327" y="4660696"/>
              <a:ext cx="12886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FEDEX – EDOR : Lancement appel d’offre</a:t>
              </a:r>
            </a:p>
          </p:txBody>
        </p:sp>
      </p:grpSp>
      <p:grpSp>
        <p:nvGrpSpPr>
          <p:cNvPr id="26" name="Groupe 69"/>
          <p:cNvGrpSpPr/>
          <p:nvPr/>
        </p:nvGrpSpPr>
        <p:grpSpPr>
          <a:xfrm>
            <a:off x="4881212" y="5030589"/>
            <a:ext cx="1437219" cy="369332"/>
            <a:chOff x="3354728" y="4614530"/>
            <a:chExt cx="1437219" cy="369332"/>
          </a:xfrm>
        </p:grpSpPr>
        <p:sp>
          <p:nvSpPr>
            <p:cNvPr id="258" name="Organigramme : Décision 257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ZoneTexte 258"/>
            <p:cNvSpPr txBox="1"/>
            <p:nvPr/>
          </p:nvSpPr>
          <p:spPr>
            <a:xfrm>
              <a:off x="3503327" y="4614530"/>
              <a:ext cx="128862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FEDEX – EDOR : Fin de la migration GDC des partenaires AS2 (GEM/FEDEX)</a:t>
              </a:r>
            </a:p>
          </p:txBody>
        </p:sp>
      </p:grpSp>
      <p:grpSp>
        <p:nvGrpSpPr>
          <p:cNvPr id="27" name="Groupe 78"/>
          <p:cNvGrpSpPr/>
          <p:nvPr/>
        </p:nvGrpSpPr>
        <p:grpSpPr>
          <a:xfrm>
            <a:off x="3012261" y="2844167"/>
            <a:ext cx="1437219" cy="276999"/>
            <a:chOff x="3354728" y="4660696"/>
            <a:chExt cx="1437219" cy="276999"/>
          </a:xfrm>
        </p:grpSpPr>
        <p:sp>
          <p:nvSpPr>
            <p:cNvPr id="261" name="Organigramme : Décision 260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ZoneTexte 261"/>
            <p:cNvSpPr txBox="1"/>
            <p:nvPr/>
          </p:nvSpPr>
          <p:spPr>
            <a:xfrm>
              <a:off x="3503327" y="4660696"/>
              <a:ext cx="12886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OCEEAN : Lancement transformation</a:t>
              </a:r>
            </a:p>
          </p:txBody>
        </p:sp>
      </p:grpSp>
      <p:grpSp>
        <p:nvGrpSpPr>
          <p:cNvPr id="28" name="Groupe 92"/>
          <p:cNvGrpSpPr/>
          <p:nvPr/>
        </p:nvGrpSpPr>
        <p:grpSpPr>
          <a:xfrm>
            <a:off x="3012261" y="3612788"/>
            <a:ext cx="1437219" cy="276999"/>
            <a:chOff x="3354728" y="4660696"/>
            <a:chExt cx="1437219" cy="276999"/>
          </a:xfrm>
        </p:grpSpPr>
        <p:sp>
          <p:nvSpPr>
            <p:cNvPr id="264" name="Organigramme : Décision 263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" name="ZoneTexte 264"/>
            <p:cNvSpPr txBox="1"/>
            <p:nvPr/>
          </p:nvSpPr>
          <p:spPr>
            <a:xfrm>
              <a:off x="3503327" y="4660696"/>
              <a:ext cx="12886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DECLIC : Lancement transformation</a:t>
              </a:r>
            </a:p>
          </p:txBody>
        </p:sp>
      </p:grpSp>
      <p:grpSp>
        <p:nvGrpSpPr>
          <p:cNvPr id="30" name="Groupe 69"/>
          <p:cNvGrpSpPr/>
          <p:nvPr/>
        </p:nvGrpSpPr>
        <p:grpSpPr>
          <a:xfrm>
            <a:off x="8463646" y="5011124"/>
            <a:ext cx="1437219" cy="229862"/>
            <a:chOff x="3354728" y="4691473"/>
            <a:chExt cx="1437219" cy="229862"/>
          </a:xfrm>
        </p:grpSpPr>
        <p:sp>
          <p:nvSpPr>
            <p:cNvPr id="270" name="Organigramme : Décision 269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ZoneTexte 270"/>
            <p:cNvSpPr txBox="1"/>
            <p:nvPr/>
          </p:nvSpPr>
          <p:spPr>
            <a:xfrm>
              <a:off x="3503327" y="4691473"/>
              <a:ext cx="1288620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800" dirty="0" smtClean="0">
                  <a:solidFill>
                    <a:schemeClr val="dk1"/>
                  </a:solidFill>
                </a:rPr>
                <a:t>GOSPEL</a:t>
              </a:r>
              <a:endParaRPr lang="fr-FR" sz="600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72" name="ZoneTexte 271"/>
          <p:cNvSpPr txBox="1"/>
          <p:nvPr/>
        </p:nvSpPr>
        <p:spPr>
          <a:xfrm>
            <a:off x="3684795" y="5771587"/>
            <a:ext cx="3277930" cy="1384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tIns="0" bIns="0" rtlCol="0" anchor="ctr" anchorCtr="1">
            <a:spAutoFit/>
          </a:bodyPr>
          <a:lstStyle/>
          <a:p>
            <a:r>
              <a:rPr lang="fr-FR" sz="900" dirty="0" smtClean="0"/>
              <a:t>Migration des applications </a:t>
            </a:r>
            <a:r>
              <a:rPr lang="fr-FR" sz="900" dirty="0" err="1" smtClean="0"/>
              <a:t>SaaS</a:t>
            </a:r>
            <a:r>
              <a:rPr lang="fr-FR" sz="900" dirty="0" smtClean="0"/>
              <a:t> B2B, CFT, FTP</a:t>
            </a:r>
            <a:endParaRPr lang="fr-FR" sz="900" dirty="0"/>
          </a:p>
        </p:txBody>
      </p:sp>
      <p:sp>
        <p:nvSpPr>
          <p:cNvPr id="273" name="ZoneTexte 272"/>
          <p:cNvSpPr txBox="1"/>
          <p:nvPr/>
        </p:nvSpPr>
        <p:spPr>
          <a:xfrm>
            <a:off x="3694981" y="5977613"/>
            <a:ext cx="3277930" cy="1384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tIns="0" bIns="0" rtlCol="0" anchor="ctr" anchorCtr="1">
            <a:spAutoFit/>
          </a:bodyPr>
          <a:lstStyle/>
          <a:p>
            <a:r>
              <a:rPr lang="fr-FR" sz="900" dirty="0" smtClean="0"/>
              <a:t>Migration des applications MIT</a:t>
            </a:r>
            <a:endParaRPr lang="fr-FR" sz="900" dirty="0"/>
          </a:p>
        </p:txBody>
      </p:sp>
      <p:grpSp>
        <p:nvGrpSpPr>
          <p:cNvPr id="31" name="Groupe 63"/>
          <p:cNvGrpSpPr/>
          <p:nvPr/>
        </p:nvGrpSpPr>
        <p:grpSpPr>
          <a:xfrm>
            <a:off x="6847133" y="5787787"/>
            <a:ext cx="1437219" cy="276999"/>
            <a:chOff x="3354728" y="4660696"/>
            <a:chExt cx="1437219" cy="276999"/>
          </a:xfrm>
        </p:grpSpPr>
        <p:sp>
          <p:nvSpPr>
            <p:cNvPr id="275" name="Organigramme : Décision 274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ZoneTexte 275"/>
            <p:cNvSpPr txBox="1"/>
            <p:nvPr/>
          </p:nvSpPr>
          <p:spPr>
            <a:xfrm>
              <a:off x="3503327" y="4660696"/>
              <a:ext cx="12886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Fin de la transformation GDC pour les souscriptions </a:t>
              </a:r>
              <a:r>
                <a:rPr lang="fr-FR" sz="600" kern="0" dirty="0" err="1" smtClean="0">
                  <a:solidFill>
                    <a:prstClr val="black"/>
                  </a:solidFill>
                </a:rPr>
                <a:t>SaaS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8" name="Groupe 66"/>
          <p:cNvGrpSpPr/>
          <p:nvPr/>
        </p:nvGrpSpPr>
        <p:grpSpPr>
          <a:xfrm>
            <a:off x="2084288" y="5746701"/>
            <a:ext cx="1483365" cy="216000"/>
            <a:chOff x="2087363" y="4705335"/>
            <a:chExt cx="1483365" cy="216000"/>
          </a:xfrm>
        </p:grpSpPr>
        <p:sp>
          <p:nvSpPr>
            <p:cNvPr id="278" name="Organigramme : Décision 277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" name="ZoneTexte 278"/>
            <p:cNvSpPr txBox="1"/>
            <p:nvPr/>
          </p:nvSpPr>
          <p:spPr>
            <a:xfrm>
              <a:off x="2087363" y="4729236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Fin construction B2B au GDC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9" name="Groupe 69"/>
          <p:cNvGrpSpPr/>
          <p:nvPr/>
        </p:nvGrpSpPr>
        <p:grpSpPr>
          <a:xfrm>
            <a:off x="8375783" y="3071268"/>
            <a:ext cx="1437219" cy="216000"/>
            <a:chOff x="3354728" y="4705335"/>
            <a:chExt cx="1437219" cy="216000"/>
          </a:xfrm>
        </p:grpSpPr>
        <p:sp>
          <p:nvSpPr>
            <p:cNvPr id="121" name="Organigramme : Décision 120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OCTOPUS</a:t>
              </a:r>
            </a:p>
          </p:txBody>
        </p:sp>
      </p:grpSp>
      <p:grpSp>
        <p:nvGrpSpPr>
          <p:cNvPr id="230" name="Groupe 69"/>
          <p:cNvGrpSpPr/>
          <p:nvPr/>
        </p:nvGrpSpPr>
        <p:grpSpPr>
          <a:xfrm>
            <a:off x="7729590" y="3625627"/>
            <a:ext cx="1437219" cy="216000"/>
            <a:chOff x="3354728" y="4705335"/>
            <a:chExt cx="1437219" cy="216000"/>
          </a:xfrm>
        </p:grpSpPr>
        <p:sp>
          <p:nvSpPr>
            <p:cNvPr id="151" name="Organigramme : Décision 150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APSARA B2B</a:t>
              </a:r>
            </a:p>
          </p:txBody>
        </p:sp>
      </p:grpSp>
      <p:grpSp>
        <p:nvGrpSpPr>
          <p:cNvPr id="231" name="Groupe 69"/>
          <p:cNvGrpSpPr/>
          <p:nvPr/>
        </p:nvGrpSpPr>
        <p:grpSpPr>
          <a:xfrm>
            <a:off x="8251958" y="3205850"/>
            <a:ext cx="1437219" cy="216000"/>
            <a:chOff x="3354728" y="4705335"/>
            <a:chExt cx="1437219" cy="216000"/>
          </a:xfrm>
        </p:grpSpPr>
        <p:sp>
          <p:nvSpPr>
            <p:cNvPr id="166" name="Organigramme : Décision 165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ZoneTexte 166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TSS</a:t>
              </a:r>
            </a:p>
          </p:txBody>
        </p:sp>
      </p:grpSp>
      <p:grpSp>
        <p:nvGrpSpPr>
          <p:cNvPr id="232" name="Groupe 69"/>
          <p:cNvGrpSpPr/>
          <p:nvPr/>
        </p:nvGrpSpPr>
        <p:grpSpPr>
          <a:xfrm>
            <a:off x="8375057" y="3332900"/>
            <a:ext cx="1437219" cy="216000"/>
            <a:chOff x="3354728" y="4705335"/>
            <a:chExt cx="1437219" cy="216000"/>
          </a:xfrm>
        </p:grpSpPr>
        <p:sp>
          <p:nvSpPr>
            <p:cNvPr id="169" name="Organigramme : Décision 168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ZoneTexte 169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Orchestra</a:t>
              </a:r>
            </a:p>
          </p:txBody>
        </p:sp>
      </p:grpSp>
      <p:grpSp>
        <p:nvGrpSpPr>
          <p:cNvPr id="233" name="Groupe 69"/>
          <p:cNvGrpSpPr/>
          <p:nvPr/>
        </p:nvGrpSpPr>
        <p:grpSpPr>
          <a:xfrm>
            <a:off x="8298857" y="4418175"/>
            <a:ext cx="1437219" cy="216000"/>
            <a:chOff x="3354728" y="4705335"/>
            <a:chExt cx="1437219" cy="216000"/>
          </a:xfrm>
        </p:grpSpPr>
        <p:sp>
          <p:nvSpPr>
            <p:cNvPr id="187" name="Organigramme : Décision 186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ZoneTexte 187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Pegasus Echanges</a:t>
              </a:r>
            </a:p>
          </p:txBody>
        </p:sp>
      </p:grpSp>
      <p:grpSp>
        <p:nvGrpSpPr>
          <p:cNvPr id="234" name="Groupe 69"/>
          <p:cNvGrpSpPr/>
          <p:nvPr/>
        </p:nvGrpSpPr>
        <p:grpSpPr>
          <a:xfrm>
            <a:off x="8160495" y="4289427"/>
            <a:ext cx="1437219" cy="216000"/>
            <a:chOff x="3354728" y="4705335"/>
            <a:chExt cx="1437219" cy="216000"/>
          </a:xfrm>
        </p:grpSpPr>
        <p:sp>
          <p:nvSpPr>
            <p:cNvPr id="202" name="Organigramme : Décision 201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ZoneTexte 202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Acciline Echanges</a:t>
              </a:r>
            </a:p>
          </p:txBody>
        </p:sp>
      </p:grpSp>
      <p:grpSp>
        <p:nvGrpSpPr>
          <p:cNvPr id="235" name="Groupe 69"/>
          <p:cNvGrpSpPr/>
          <p:nvPr/>
        </p:nvGrpSpPr>
        <p:grpSpPr>
          <a:xfrm>
            <a:off x="7451411" y="4786014"/>
            <a:ext cx="1437219" cy="216000"/>
            <a:chOff x="3354728" y="4705335"/>
            <a:chExt cx="1437219" cy="216000"/>
          </a:xfrm>
        </p:grpSpPr>
        <p:sp>
          <p:nvSpPr>
            <p:cNvPr id="208" name="Organigramme : Décision 207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ZoneTexte 22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Pegaséo Echanges</a:t>
              </a:r>
            </a:p>
          </p:txBody>
        </p:sp>
      </p:grpSp>
      <p:grpSp>
        <p:nvGrpSpPr>
          <p:cNvPr id="236" name="Groupe 69"/>
          <p:cNvGrpSpPr/>
          <p:nvPr/>
        </p:nvGrpSpPr>
        <p:grpSpPr>
          <a:xfrm>
            <a:off x="7830436" y="5438021"/>
            <a:ext cx="1437219" cy="216000"/>
            <a:chOff x="3354728" y="4705335"/>
            <a:chExt cx="1437219" cy="216000"/>
          </a:xfrm>
        </p:grpSpPr>
        <p:sp>
          <p:nvSpPr>
            <p:cNvPr id="223" name="Organigramme : Décision 222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ZoneTexte 223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FormerGaz Echanges</a:t>
              </a:r>
            </a:p>
          </p:txBody>
        </p:sp>
      </p:grpSp>
      <p:grpSp>
        <p:nvGrpSpPr>
          <p:cNvPr id="239" name="Groupe 69"/>
          <p:cNvGrpSpPr/>
          <p:nvPr/>
        </p:nvGrpSpPr>
        <p:grpSpPr>
          <a:xfrm>
            <a:off x="7206008" y="4290954"/>
            <a:ext cx="1437219" cy="216000"/>
            <a:chOff x="3354728" y="4705335"/>
            <a:chExt cx="1437219" cy="216000"/>
          </a:xfrm>
        </p:grpSpPr>
        <p:sp>
          <p:nvSpPr>
            <p:cNvPr id="237" name="Organigramme : Décision 236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ZoneTexte 237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SIDRH Echanges</a:t>
              </a:r>
            </a:p>
          </p:txBody>
        </p:sp>
      </p:grpSp>
      <p:grpSp>
        <p:nvGrpSpPr>
          <p:cNvPr id="243" name="Groupe 69"/>
          <p:cNvGrpSpPr/>
          <p:nvPr/>
        </p:nvGrpSpPr>
        <p:grpSpPr>
          <a:xfrm>
            <a:off x="7432361" y="4452639"/>
            <a:ext cx="1437219" cy="216000"/>
            <a:chOff x="3354728" y="4705335"/>
            <a:chExt cx="1437219" cy="216000"/>
          </a:xfrm>
        </p:grpSpPr>
        <p:sp>
          <p:nvSpPr>
            <p:cNvPr id="247" name="Organigramme : Décision 246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ZoneTexte 25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ITB</a:t>
              </a:r>
            </a:p>
          </p:txBody>
        </p:sp>
      </p:grpSp>
      <p:grpSp>
        <p:nvGrpSpPr>
          <p:cNvPr id="244" name="Groupe 69"/>
          <p:cNvGrpSpPr/>
          <p:nvPr/>
        </p:nvGrpSpPr>
        <p:grpSpPr>
          <a:xfrm>
            <a:off x="6956111" y="5071764"/>
            <a:ext cx="1437219" cy="216000"/>
            <a:chOff x="3354728" y="4705335"/>
            <a:chExt cx="1437219" cy="216000"/>
          </a:xfrm>
        </p:grpSpPr>
        <p:sp>
          <p:nvSpPr>
            <p:cNvPr id="280" name="Organigramme : Décision 279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1" name="ZoneTexte 280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GDFE Echanges</a:t>
              </a:r>
            </a:p>
          </p:txBody>
        </p:sp>
      </p:grpSp>
      <p:grpSp>
        <p:nvGrpSpPr>
          <p:cNvPr id="245" name="Groupe 69"/>
          <p:cNvGrpSpPr/>
          <p:nvPr/>
        </p:nvGrpSpPr>
        <p:grpSpPr>
          <a:xfrm>
            <a:off x="7000712" y="3481054"/>
            <a:ext cx="1437219" cy="216000"/>
            <a:chOff x="3354728" y="4705335"/>
            <a:chExt cx="1437219" cy="216000"/>
          </a:xfrm>
        </p:grpSpPr>
        <p:sp>
          <p:nvSpPr>
            <p:cNvPr id="284" name="Organigramme : Décision 283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IGE MPT</a:t>
              </a:r>
            </a:p>
          </p:txBody>
        </p:sp>
      </p:grpSp>
      <p:grpSp>
        <p:nvGrpSpPr>
          <p:cNvPr id="142" name="Groupe 69"/>
          <p:cNvGrpSpPr/>
          <p:nvPr/>
        </p:nvGrpSpPr>
        <p:grpSpPr>
          <a:xfrm>
            <a:off x="8209330" y="4044058"/>
            <a:ext cx="1437219" cy="216000"/>
            <a:chOff x="3354728" y="4705335"/>
            <a:chExt cx="1437219" cy="216000"/>
          </a:xfrm>
        </p:grpSpPr>
        <p:sp>
          <p:nvSpPr>
            <p:cNvPr id="145" name="Organigramme : Décision 144"/>
            <p:cNvSpPr/>
            <p:nvPr/>
          </p:nvSpPr>
          <p:spPr>
            <a:xfrm>
              <a:off x="3354728" y="470533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ZoneTexte 147"/>
            <p:cNvSpPr txBox="1"/>
            <p:nvPr/>
          </p:nvSpPr>
          <p:spPr>
            <a:xfrm>
              <a:off x="3503327" y="4706862"/>
              <a:ext cx="1288620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600" kern="0" dirty="0" smtClean="0">
                  <a:solidFill>
                    <a:prstClr val="black"/>
                  </a:solidFill>
                </a:rPr>
                <a:t>SIMILI Echanges</a:t>
              </a:r>
            </a:p>
          </p:txBody>
        </p:sp>
      </p:grpSp>
      <p:grpSp>
        <p:nvGrpSpPr>
          <p:cNvPr id="150" name="Groupe 149"/>
          <p:cNvGrpSpPr/>
          <p:nvPr/>
        </p:nvGrpSpPr>
        <p:grpSpPr>
          <a:xfrm>
            <a:off x="4586773" y="5446094"/>
            <a:ext cx="1581405" cy="307777"/>
            <a:chOff x="4853473" y="1826594"/>
            <a:chExt cx="1581405" cy="307777"/>
          </a:xfrm>
        </p:grpSpPr>
        <p:sp>
          <p:nvSpPr>
            <p:cNvPr id="153" name="Organigramme : Décision 152"/>
            <p:cNvSpPr/>
            <p:nvPr/>
          </p:nvSpPr>
          <p:spPr>
            <a:xfrm>
              <a:off x="4853473" y="1872482"/>
              <a:ext cx="216000" cy="216000"/>
            </a:xfrm>
            <a:prstGeom prst="flowChartDecisi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ZoneTexte 155"/>
            <p:cNvSpPr txBox="1"/>
            <p:nvPr/>
          </p:nvSpPr>
          <p:spPr>
            <a:xfrm>
              <a:off x="5000053" y="1826594"/>
              <a:ext cx="14348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700" kern="0" dirty="0" smtClean="0">
                  <a:solidFill>
                    <a:prstClr val="black"/>
                  </a:solidFill>
                </a:rPr>
                <a:t>Accord complément facturation sur l’infra R </a:t>
              </a:r>
              <a:r>
                <a:rPr lang="fr-FR" sz="700" kern="0" dirty="0" err="1" smtClean="0">
                  <a:solidFill>
                    <a:prstClr val="black"/>
                  </a:solidFill>
                </a:rPr>
                <a:t>GrDF</a:t>
              </a:r>
              <a:endParaRPr lang="fr-FR" sz="700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139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4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5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60434EA5-6EC4-44EC-B8D6-D71CBA2C9DA4}" type="slidenum">
              <a:rPr lang="fr-FR" smtClean="0"/>
              <a:pPr/>
              <a:t>15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Roadmap</a:t>
            </a:r>
            <a:r>
              <a:rPr lang="fr-FR" dirty="0" smtClean="0"/>
              <a:t> Infrastructure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2016</a:t>
            </a:r>
            <a:endParaRPr lang="en-US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18524"/>
              </p:ext>
            </p:extLst>
          </p:nvPr>
        </p:nvGraphicFramePr>
        <p:xfrm>
          <a:off x="138922" y="1939348"/>
          <a:ext cx="8727953" cy="4695324"/>
        </p:xfrm>
        <a:graphic>
          <a:graphicData uri="http://schemas.openxmlformats.org/drawingml/2006/table">
            <a:tbl>
              <a:tblPr firstRow="1" bandCol="1">
                <a:tableStyleId>{8A107856-5554-42FB-B03E-39F5DBC370BA}</a:tableStyleId>
              </a:tblPr>
              <a:tblGrid>
                <a:gridCol w="794528"/>
                <a:gridCol w="1712724"/>
                <a:gridCol w="2181795"/>
                <a:gridCol w="2021382"/>
                <a:gridCol w="2017524"/>
              </a:tblGrid>
              <a:tr h="20566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T1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T2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T3</a:t>
                      </a:r>
                      <a:endParaRPr lang="fr-FR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T4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</a:tr>
              <a:tr h="20566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fr-FR" sz="7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7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7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lvl="0" algn="ctr"/>
                      <a:r>
                        <a:rPr lang="fr-FR" sz="900" b="0" kern="1200" dirty="0" smtClean="0"/>
                        <a:t>Socle Infrastructure </a:t>
                      </a:r>
                      <a:r>
                        <a:rPr lang="fr-FR" sz="900" b="0" kern="1200" dirty="0" err="1" smtClean="0"/>
                        <a:t>Legacy</a:t>
                      </a:r>
                      <a:endParaRPr lang="fr-FR" sz="900" b="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Socle Infrastructure GDC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Offre de service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000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err="1" smtClean="0"/>
                        <a:t>SaaS</a:t>
                      </a:r>
                      <a:endParaRPr lang="fr-FR" sz="900" b="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000">
                <a:tc>
                  <a:txBody>
                    <a:bodyPr/>
                    <a:lstStyle/>
                    <a:p>
                      <a:pPr lvl="0" algn="ctr"/>
                      <a:r>
                        <a:rPr lang="fr-FR" sz="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Socle logiciel</a:t>
                      </a:r>
                      <a:endParaRPr lang="fr-F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e 68"/>
          <p:cNvGrpSpPr/>
          <p:nvPr/>
        </p:nvGrpSpPr>
        <p:grpSpPr>
          <a:xfrm>
            <a:off x="1536695" y="1707657"/>
            <a:ext cx="6070610" cy="227547"/>
            <a:chOff x="1371842" y="1707657"/>
            <a:chExt cx="6070610" cy="227547"/>
          </a:xfrm>
        </p:grpSpPr>
        <p:grpSp>
          <p:nvGrpSpPr>
            <p:cNvPr id="5" name="Groupe 69"/>
            <p:cNvGrpSpPr/>
            <p:nvPr/>
          </p:nvGrpSpPr>
          <p:grpSpPr>
            <a:xfrm>
              <a:off x="1371842" y="1710347"/>
              <a:ext cx="1663573" cy="222167"/>
              <a:chOff x="3354728" y="4699168"/>
              <a:chExt cx="1663573" cy="222167"/>
            </a:xfrm>
          </p:grpSpPr>
          <p:sp>
            <p:nvSpPr>
              <p:cNvPr id="125" name="Organigramme : Décision 124"/>
              <p:cNvSpPr/>
              <p:nvPr/>
            </p:nvSpPr>
            <p:spPr>
              <a:xfrm>
                <a:off x="3354728" y="4705335"/>
                <a:ext cx="216000" cy="216000"/>
              </a:xfrm>
              <a:prstGeom prst="flowChartDecision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ZoneTexte 125"/>
              <p:cNvSpPr txBox="1"/>
              <p:nvPr/>
            </p:nvSpPr>
            <p:spPr>
              <a:xfrm>
                <a:off x="3503326" y="4699168"/>
                <a:ext cx="1514975" cy="2000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defTabSz="914400">
                  <a:defRPr/>
                </a:pPr>
                <a:r>
                  <a:rPr lang="fr-FR" sz="700" kern="0" dirty="0" smtClean="0">
                    <a:solidFill>
                      <a:prstClr val="black"/>
                    </a:solidFill>
                  </a:rPr>
                  <a:t>Sortie (Dé-commissionnement)</a:t>
                </a:r>
              </a:p>
            </p:txBody>
          </p:sp>
        </p:grpSp>
        <p:grpSp>
          <p:nvGrpSpPr>
            <p:cNvPr id="6" name="Groupe 69"/>
            <p:cNvGrpSpPr/>
            <p:nvPr/>
          </p:nvGrpSpPr>
          <p:grpSpPr>
            <a:xfrm>
              <a:off x="3067208" y="1713037"/>
              <a:ext cx="1437219" cy="222167"/>
              <a:chOff x="3354728" y="4699168"/>
              <a:chExt cx="1437219" cy="222167"/>
            </a:xfrm>
          </p:grpSpPr>
          <p:sp>
            <p:nvSpPr>
              <p:cNvPr id="128" name="Organigramme : Décision 127"/>
              <p:cNvSpPr/>
              <p:nvPr/>
            </p:nvSpPr>
            <p:spPr>
              <a:xfrm>
                <a:off x="3354728" y="4705335"/>
                <a:ext cx="216000" cy="216000"/>
              </a:xfrm>
              <a:prstGeom prst="flowChartDecision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ZoneTexte 128"/>
              <p:cNvSpPr txBox="1"/>
              <p:nvPr/>
            </p:nvSpPr>
            <p:spPr>
              <a:xfrm>
                <a:off x="3503327" y="4699168"/>
                <a:ext cx="1288620" cy="2000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defTabSz="914400">
                  <a:defRPr/>
                </a:pPr>
                <a:r>
                  <a:rPr lang="fr-FR" sz="700" kern="0" dirty="0" smtClean="0">
                    <a:solidFill>
                      <a:prstClr val="black"/>
                    </a:solidFill>
                  </a:rPr>
                  <a:t>Entrée (Mise en service)</a:t>
                </a:r>
              </a:p>
            </p:txBody>
          </p:sp>
        </p:grpSp>
        <p:grpSp>
          <p:nvGrpSpPr>
            <p:cNvPr id="7" name="Groupe 69"/>
            <p:cNvGrpSpPr/>
            <p:nvPr/>
          </p:nvGrpSpPr>
          <p:grpSpPr>
            <a:xfrm>
              <a:off x="4536220" y="1711339"/>
              <a:ext cx="1437219" cy="222167"/>
              <a:chOff x="3354728" y="4699168"/>
              <a:chExt cx="1437219" cy="222167"/>
            </a:xfrm>
          </p:grpSpPr>
          <p:sp>
            <p:nvSpPr>
              <p:cNvPr id="131" name="Organigramme : Décision 130"/>
              <p:cNvSpPr/>
              <p:nvPr/>
            </p:nvSpPr>
            <p:spPr>
              <a:xfrm>
                <a:off x="3354728" y="4705335"/>
                <a:ext cx="216000" cy="216000"/>
              </a:xfrm>
              <a:prstGeom prst="flowChartDecision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ZoneTexte 131"/>
              <p:cNvSpPr txBox="1"/>
              <p:nvPr/>
            </p:nvSpPr>
            <p:spPr>
              <a:xfrm>
                <a:off x="3503327" y="4699168"/>
                <a:ext cx="1288620" cy="2000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defTabSz="914400">
                  <a:defRPr/>
                </a:pPr>
                <a:r>
                  <a:rPr lang="fr-FR" sz="700" kern="0" dirty="0" smtClean="0">
                    <a:solidFill>
                      <a:prstClr val="black"/>
                    </a:solidFill>
                  </a:rPr>
                  <a:t>Evolutions majeures</a:t>
                </a:r>
              </a:p>
            </p:txBody>
          </p:sp>
        </p:grpSp>
        <p:grpSp>
          <p:nvGrpSpPr>
            <p:cNvPr id="9" name="Groupe 69"/>
            <p:cNvGrpSpPr/>
            <p:nvPr/>
          </p:nvGrpSpPr>
          <p:grpSpPr>
            <a:xfrm>
              <a:off x="6005233" y="1707657"/>
              <a:ext cx="1437219" cy="222167"/>
              <a:chOff x="3354728" y="4699168"/>
              <a:chExt cx="1437219" cy="222167"/>
            </a:xfrm>
          </p:grpSpPr>
          <p:sp>
            <p:nvSpPr>
              <p:cNvPr id="134" name="Organigramme : Décision 133"/>
              <p:cNvSpPr/>
              <p:nvPr/>
            </p:nvSpPr>
            <p:spPr>
              <a:xfrm>
                <a:off x="3354728" y="4705335"/>
                <a:ext cx="216000" cy="216000"/>
              </a:xfrm>
              <a:prstGeom prst="flowChartDecisio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ZoneTexte 134"/>
              <p:cNvSpPr txBox="1"/>
              <p:nvPr/>
            </p:nvSpPr>
            <p:spPr>
              <a:xfrm>
                <a:off x="3503327" y="4699168"/>
                <a:ext cx="1288620" cy="2000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defTabSz="914400">
                  <a:defRPr/>
                </a:pPr>
                <a:r>
                  <a:rPr lang="fr-FR" sz="700" kern="0" dirty="0" smtClean="0">
                    <a:solidFill>
                      <a:prstClr val="black"/>
                    </a:solidFill>
                  </a:rPr>
                  <a:t>Transformation GDC (MEP)</a:t>
                </a:r>
              </a:p>
            </p:txBody>
          </p:sp>
        </p:grpSp>
      </p:grpSp>
      <p:grpSp>
        <p:nvGrpSpPr>
          <p:cNvPr id="11" name="Groupe 69"/>
          <p:cNvGrpSpPr/>
          <p:nvPr/>
        </p:nvGrpSpPr>
        <p:grpSpPr>
          <a:xfrm>
            <a:off x="4881212" y="4214803"/>
            <a:ext cx="1932963" cy="461665"/>
            <a:chOff x="3354728" y="4568364"/>
            <a:chExt cx="1932963" cy="461665"/>
          </a:xfrm>
        </p:grpSpPr>
        <p:sp>
          <p:nvSpPr>
            <p:cNvPr id="258" name="Organigramme : Décision 257"/>
            <p:cNvSpPr/>
            <p:nvPr/>
          </p:nvSpPr>
          <p:spPr>
            <a:xfrm>
              <a:off x="3354728" y="4691196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ZoneTexte 258"/>
            <p:cNvSpPr txBox="1"/>
            <p:nvPr/>
          </p:nvSpPr>
          <p:spPr>
            <a:xfrm>
              <a:off x="3503327" y="4568364"/>
              <a:ext cx="17843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Fin de la migration GDC des partenaires AS2</a:t>
              </a:r>
            </a:p>
            <a:p>
              <a:pPr lvl="0" defTabSz="914400"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(GEM / FEDEX –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EDOElec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272" name="ZoneTexte 271"/>
          <p:cNvSpPr txBox="1"/>
          <p:nvPr/>
        </p:nvSpPr>
        <p:spPr>
          <a:xfrm>
            <a:off x="3684795" y="4811467"/>
            <a:ext cx="3277930" cy="1384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tIns="0" bIns="0" rtlCol="0" anchor="ctr" anchorCtr="1">
            <a:spAutoFit/>
          </a:bodyPr>
          <a:lstStyle/>
          <a:p>
            <a:r>
              <a:rPr lang="fr-FR" sz="900" dirty="0" smtClean="0"/>
              <a:t>Migration des applications </a:t>
            </a:r>
            <a:r>
              <a:rPr lang="fr-FR" sz="900" dirty="0" err="1" smtClean="0"/>
              <a:t>SaaS</a:t>
            </a:r>
            <a:r>
              <a:rPr lang="fr-FR" sz="900" dirty="0" smtClean="0"/>
              <a:t> B2B, CFT, FTP</a:t>
            </a:r>
            <a:endParaRPr lang="fr-FR" sz="900" dirty="0"/>
          </a:p>
        </p:txBody>
      </p:sp>
      <p:sp>
        <p:nvSpPr>
          <p:cNvPr id="273" name="ZoneTexte 272"/>
          <p:cNvSpPr txBox="1"/>
          <p:nvPr/>
        </p:nvSpPr>
        <p:spPr>
          <a:xfrm>
            <a:off x="3694981" y="5017493"/>
            <a:ext cx="3277930" cy="1384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tIns="0" bIns="0" rtlCol="0" anchor="ctr" anchorCtr="1">
            <a:spAutoFit/>
          </a:bodyPr>
          <a:lstStyle/>
          <a:p>
            <a:r>
              <a:rPr lang="fr-FR" sz="900" dirty="0" smtClean="0"/>
              <a:t>Migration des applications MIT</a:t>
            </a:r>
            <a:endParaRPr lang="fr-FR" sz="900" dirty="0"/>
          </a:p>
        </p:txBody>
      </p:sp>
      <p:grpSp>
        <p:nvGrpSpPr>
          <p:cNvPr id="12" name="Groupe 63"/>
          <p:cNvGrpSpPr/>
          <p:nvPr/>
        </p:nvGrpSpPr>
        <p:grpSpPr>
          <a:xfrm>
            <a:off x="6847133" y="4796890"/>
            <a:ext cx="1704401" cy="338554"/>
            <a:chOff x="3354728" y="4629919"/>
            <a:chExt cx="1704401" cy="338554"/>
          </a:xfrm>
        </p:grpSpPr>
        <p:sp>
          <p:nvSpPr>
            <p:cNvPr id="275" name="Organigramme : Décision 274"/>
            <p:cNvSpPr/>
            <p:nvPr/>
          </p:nvSpPr>
          <p:spPr>
            <a:xfrm>
              <a:off x="3354728" y="4691195"/>
              <a:ext cx="216000" cy="216000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ZoneTexte 275"/>
            <p:cNvSpPr txBox="1"/>
            <p:nvPr/>
          </p:nvSpPr>
          <p:spPr>
            <a:xfrm>
              <a:off x="3503326" y="4629919"/>
              <a:ext cx="155580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Fin de la transformation GDC pour les souscriptions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SaaS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" name="Groupe 119"/>
          <p:cNvGrpSpPr/>
          <p:nvPr/>
        </p:nvGrpSpPr>
        <p:grpSpPr>
          <a:xfrm>
            <a:off x="919031" y="2899410"/>
            <a:ext cx="1532069" cy="338554"/>
            <a:chOff x="80831" y="2276475"/>
            <a:chExt cx="1532069" cy="338554"/>
          </a:xfrm>
        </p:grpSpPr>
        <p:sp>
          <p:nvSpPr>
            <p:cNvPr id="121" name="Organigramme : Décision 120"/>
            <p:cNvSpPr/>
            <p:nvPr/>
          </p:nvSpPr>
          <p:spPr>
            <a:xfrm>
              <a:off x="80831" y="2322363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229430" y="2276475"/>
              <a:ext cx="1383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Ouverture du service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PaaS</a:t>
              </a: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INES GDC</a:t>
              </a:r>
            </a:p>
          </p:txBody>
        </p:sp>
      </p:grpSp>
      <p:grpSp>
        <p:nvGrpSpPr>
          <p:cNvPr id="15" name="Groupe 129"/>
          <p:cNvGrpSpPr/>
          <p:nvPr/>
        </p:nvGrpSpPr>
        <p:grpSpPr>
          <a:xfrm>
            <a:off x="4697730" y="3220439"/>
            <a:ext cx="1564062" cy="223417"/>
            <a:chOff x="80831" y="2294353"/>
            <a:chExt cx="1564062" cy="223417"/>
          </a:xfrm>
        </p:grpSpPr>
        <p:sp>
          <p:nvSpPr>
            <p:cNvPr id="133" name="Organigramme : Décision 132"/>
            <p:cNvSpPr/>
            <p:nvPr/>
          </p:nvSpPr>
          <p:spPr>
            <a:xfrm>
              <a:off x="80831" y="2294353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ZoneTexte 135"/>
            <p:cNvSpPr txBox="1"/>
            <p:nvPr/>
          </p:nvSpPr>
          <p:spPr>
            <a:xfrm>
              <a:off x="229430" y="2302326"/>
              <a:ext cx="14154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Ouverture du service </a:t>
              </a: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B2B</a:t>
              </a:r>
            </a:p>
          </p:txBody>
        </p:sp>
      </p:grpSp>
      <p:grpSp>
        <p:nvGrpSpPr>
          <p:cNvPr id="16" name="Groupe 138"/>
          <p:cNvGrpSpPr/>
          <p:nvPr/>
        </p:nvGrpSpPr>
        <p:grpSpPr>
          <a:xfrm>
            <a:off x="926520" y="5564448"/>
            <a:ext cx="1524580" cy="338554"/>
            <a:chOff x="80831" y="2276475"/>
            <a:chExt cx="1524580" cy="338554"/>
          </a:xfrm>
        </p:grpSpPr>
        <p:sp>
          <p:nvSpPr>
            <p:cNvPr id="142" name="Organigramme : Décision 141"/>
            <p:cNvSpPr/>
            <p:nvPr/>
          </p:nvSpPr>
          <p:spPr>
            <a:xfrm>
              <a:off x="80831" y="2322363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ZoneTexte 144"/>
            <p:cNvSpPr txBox="1"/>
            <p:nvPr/>
          </p:nvSpPr>
          <p:spPr>
            <a:xfrm>
              <a:off x="229430" y="2276475"/>
              <a:ext cx="1375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POC ELK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(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Elastic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Search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/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Kibana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)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e 147"/>
          <p:cNvGrpSpPr/>
          <p:nvPr/>
        </p:nvGrpSpPr>
        <p:grpSpPr>
          <a:xfrm>
            <a:off x="5320655" y="5505053"/>
            <a:ext cx="1642070" cy="223417"/>
            <a:chOff x="80831" y="2312232"/>
            <a:chExt cx="1642070" cy="223417"/>
          </a:xfrm>
        </p:grpSpPr>
        <p:sp>
          <p:nvSpPr>
            <p:cNvPr id="151" name="Organigramme : Décision 150"/>
            <p:cNvSpPr/>
            <p:nvPr/>
          </p:nvSpPr>
          <p:spPr>
            <a:xfrm>
              <a:off x="80831" y="2312232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229430" y="2320205"/>
              <a:ext cx="1493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Météo temps réel WS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e 152"/>
          <p:cNvGrpSpPr/>
          <p:nvPr/>
        </p:nvGrpSpPr>
        <p:grpSpPr>
          <a:xfrm>
            <a:off x="5320655" y="5742346"/>
            <a:ext cx="1219266" cy="338554"/>
            <a:chOff x="80831" y="2276475"/>
            <a:chExt cx="1219266" cy="338554"/>
          </a:xfrm>
        </p:grpSpPr>
        <p:sp>
          <p:nvSpPr>
            <p:cNvPr id="156" name="Organigramme : Décision 155"/>
            <p:cNvSpPr/>
            <p:nvPr/>
          </p:nvSpPr>
          <p:spPr>
            <a:xfrm>
              <a:off x="80831" y="2322363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ZoneTexte 158"/>
            <p:cNvSpPr txBox="1"/>
            <p:nvPr/>
          </p:nvSpPr>
          <p:spPr>
            <a:xfrm>
              <a:off x="229430" y="2276475"/>
              <a:ext cx="1070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Consultation des logs agrégés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e 78"/>
          <p:cNvGrpSpPr/>
          <p:nvPr/>
        </p:nvGrpSpPr>
        <p:grpSpPr>
          <a:xfrm>
            <a:off x="6912076" y="2604056"/>
            <a:ext cx="2058088" cy="338554"/>
            <a:chOff x="1512640" y="4650728"/>
            <a:chExt cx="2058088" cy="338554"/>
          </a:xfrm>
        </p:grpSpPr>
        <p:sp>
          <p:nvSpPr>
            <p:cNvPr id="171" name="Organigramme : Décision 170"/>
            <p:cNvSpPr/>
            <p:nvPr/>
          </p:nvSpPr>
          <p:spPr>
            <a:xfrm>
              <a:off x="3354728" y="469119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ZoneTexte 171"/>
            <p:cNvSpPr txBox="1"/>
            <p:nvPr/>
          </p:nvSpPr>
          <p:spPr>
            <a:xfrm>
              <a:off x="1512640" y="4650728"/>
              <a:ext cx="18954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r" defTabSz="914400">
                <a:defRPr/>
              </a:pPr>
              <a:r>
                <a:rPr lang="fr-FR" sz="800" kern="0" dirty="0" err="1" smtClean="0">
                  <a:solidFill>
                    <a:prstClr val="black"/>
                  </a:solidFill>
                </a:rPr>
                <a:t>Décommissionnement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Legacy</a:t>
              </a:r>
              <a:endParaRPr lang="fr-FR" sz="800" kern="0" dirty="0" smtClean="0">
                <a:solidFill>
                  <a:prstClr val="black"/>
                </a:solidFill>
              </a:endParaRPr>
            </a:p>
            <a:p>
              <a:pPr lvl="0" algn="r" defTabSz="914400"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non régulé</a:t>
              </a:r>
            </a:p>
          </p:txBody>
        </p:sp>
      </p:grpSp>
      <p:grpSp>
        <p:nvGrpSpPr>
          <p:cNvPr id="20" name="Groupe 172"/>
          <p:cNvGrpSpPr/>
          <p:nvPr/>
        </p:nvGrpSpPr>
        <p:grpSpPr>
          <a:xfrm>
            <a:off x="6814175" y="6005335"/>
            <a:ext cx="1219266" cy="338554"/>
            <a:chOff x="80831" y="2313404"/>
            <a:chExt cx="1219266" cy="338554"/>
          </a:xfrm>
        </p:grpSpPr>
        <p:sp>
          <p:nvSpPr>
            <p:cNvPr id="174" name="Organigramme : Décision 173"/>
            <p:cNvSpPr/>
            <p:nvPr/>
          </p:nvSpPr>
          <p:spPr>
            <a:xfrm>
              <a:off x="80831" y="2359292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ZoneTexte 176"/>
            <p:cNvSpPr txBox="1"/>
            <p:nvPr/>
          </p:nvSpPr>
          <p:spPr>
            <a:xfrm>
              <a:off x="229430" y="2313404"/>
              <a:ext cx="1070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Connectivité MIT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Hadoop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e 186"/>
          <p:cNvGrpSpPr/>
          <p:nvPr/>
        </p:nvGrpSpPr>
        <p:grpSpPr>
          <a:xfrm>
            <a:off x="1078920" y="5231806"/>
            <a:ext cx="1524580" cy="223417"/>
            <a:chOff x="80831" y="2294353"/>
            <a:chExt cx="1524580" cy="223417"/>
          </a:xfrm>
        </p:grpSpPr>
        <p:sp>
          <p:nvSpPr>
            <p:cNvPr id="188" name="Organigramme : Décision 187"/>
            <p:cNvSpPr/>
            <p:nvPr/>
          </p:nvSpPr>
          <p:spPr>
            <a:xfrm>
              <a:off x="80831" y="2294353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ZoneTexte 188"/>
            <p:cNvSpPr txBox="1"/>
            <p:nvPr/>
          </p:nvSpPr>
          <p:spPr>
            <a:xfrm>
              <a:off x="229430" y="2302326"/>
              <a:ext cx="13759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Souche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webMethods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 9.9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Groupe 191"/>
          <p:cNvGrpSpPr/>
          <p:nvPr/>
        </p:nvGrpSpPr>
        <p:grpSpPr>
          <a:xfrm>
            <a:off x="4852026" y="3448328"/>
            <a:ext cx="1687895" cy="223417"/>
            <a:chOff x="80831" y="2309593"/>
            <a:chExt cx="1687895" cy="223417"/>
          </a:xfrm>
        </p:grpSpPr>
        <p:sp>
          <p:nvSpPr>
            <p:cNvPr id="195" name="Organigramme : Décision 194"/>
            <p:cNvSpPr/>
            <p:nvPr/>
          </p:nvSpPr>
          <p:spPr>
            <a:xfrm>
              <a:off x="80831" y="2309593"/>
              <a:ext cx="216000" cy="216000"/>
            </a:xfrm>
            <a:prstGeom prst="flowChartDecision">
              <a:avLst/>
            </a:prstGeom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ZoneTexte 197"/>
            <p:cNvSpPr txBox="1"/>
            <p:nvPr/>
          </p:nvSpPr>
          <p:spPr>
            <a:xfrm>
              <a:off x="229430" y="2317566"/>
              <a:ext cx="15392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Ouverture des services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SaaS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26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8" name="Ellipse 207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06" name="Espace réservé du contenu 5" descr="Logo-INES-RVB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4" name="Groupe 73"/>
          <p:cNvGrpSpPr/>
          <p:nvPr/>
        </p:nvGrpSpPr>
        <p:grpSpPr>
          <a:xfrm>
            <a:off x="3760998" y="2930187"/>
            <a:ext cx="1995930" cy="338554"/>
            <a:chOff x="3760998" y="2876847"/>
            <a:chExt cx="1995930" cy="338554"/>
          </a:xfrm>
        </p:grpSpPr>
        <p:sp>
          <p:nvSpPr>
            <p:cNvPr id="127" name="ZoneTexte 126"/>
            <p:cNvSpPr txBox="1"/>
            <p:nvPr/>
          </p:nvSpPr>
          <p:spPr>
            <a:xfrm>
              <a:off x="3891858" y="2876847"/>
              <a:ext cx="1865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Ouverture du service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PaaS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 </a:t>
              </a: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lot</a:t>
              </a:r>
              <a:r>
                <a:rPr kumimoji="0" lang="fr-FR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(Nœuds EAI 3 &amp; 4)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Organigramme : Décision 72"/>
            <p:cNvSpPr/>
            <p:nvPr/>
          </p:nvSpPr>
          <p:spPr>
            <a:xfrm>
              <a:off x="3760998" y="2922735"/>
              <a:ext cx="216000" cy="216000"/>
            </a:xfrm>
            <a:prstGeom prst="flowChartDecisi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4936590" y="3804446"/>
            <a:ext cx="1603330" cy="223417"/>
            <a:chOff x="4913730" y="3773966"/>
            <a:chExt cx="1603330" cy="223417"/>
          </a:xfrm>
        </p:grpSpPr>
        <p:sp>
          <p:nvSpPr>
            <p:cNvPr id="203" name="ZoneTexte 202"/>
            <p:cNvSpPr txBox="1"/>
            <p:nvPr/>
          </p:nvSpPr>
          <p:spPr>
            <a:xfrm>
              <a:off x="5068769" y="3781939"/>
              <a:ext cx="14482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kern="0" noProof="0" dirty="0" smtClean="0">
                  <a:solidFill>
                    <a:prstClr val="black"/>
                  </a:solidFill>
                </a:rPr>
                <a:t>Publication des tarifs 2017</a:t>
              </a:r>
              <a:endParaRPr kumimoji="0" lang="fr-F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rganigramme : Décision 74"/>
            <p:cNvSpPr/>
            <p:nvPr/>
          </p:nvSpPr>
          <p:spPr>
            <a:xfrm>
              <a:off x="4913730" y="3773966"/>
              <a:ext cx="216000" cy="216000"/>
            </a:xfrm>
            <a:prstGeom prst="flowChartDecisi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" name="Groupe 78"/>
          <p:cNvGrpSpPr/>
          <p:nvPr/>
        </p:nvGrpSpPr>
        <p:grpSpPr>
          <a:xfrm>
            <a:off x="6235619" y="2301223"/>
            <a:ext cx="1886945" cy="338554"/>
            <a:chOff x="3354728" y="4606975"/>
            <a:chExt cx="1886945" cy="338554"/>
          </a:xfrm>
        </p:grpSpPr>
        <p:sp>
          <p:nvSpPr>
            <p:cNvPr id="68" name="Organigramme : Décision 67"/>
            <p:cNvSpPr/>
            <p:nvPr/>
          </p:nvSpPr>
          <p:spPr>
            <a:xfrm>
              <a:off x="3354728" y="4691195"/>
              <a:ext cx="216000" cy="216000"/>
            </a:xfrm>
            <a:prstGeom prst="flowChartDecision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3487246" y="4606975"/>
              <a:ext cx="175442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914400">
                <a:defRPr/>
              </a:pPr>
              <a:r>
                <a:rPr lang="fr-FR" sz="800" kern="0" dirty="0" err="1" smtClean="0">
                  <a:solidFill>
                    <a:prstClr val="black"/>
                  </a:solidFill>
                </a:rPr>
                <a:t>Decommissionnement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 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Legacy</a:t>
              </a:r>
              <a:endParaRPr lang="fr-FR" sz="800" kern="0" dirty="0" smtClean="0">
                <a:solidFill>
                  <a:prstClr val="black"/>
                </a:solidFill>
              </a:endParaRPr>
            </a:p>
            <a:p>
              <a:pPr lvl="0" defTabSz="914400">
                <a:defRPr/>
              </a:pPr>
              <a:r>
                <a:rPr lang="fr-FR" sz="800" kern="0" dirty="0" smtClean="0">
                  <a:solidFill>
                    <a:prstClr val="black"/>
                  </a:solidFill>
                </a:rPr>
                <a:t>Régulé (</a:t>
              </a:r>
              <a:r>
                <a:rPr lang="fr-FR" sz="800" kern="0" dirty="0" err="1" smtClean="0">
                  <a:solidFill>
                    <a:prstClr val="black"/>
                  </a:solidFill>
                </a:rPr>
                <a:t>PaaS</a:t>
              </a:r>
              <a:r>
                <a:rPr lang="fr-FR" sz="800" kern="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300990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ce réservé du contenu 1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59057293"/>
              </p:ext>
            </p:extLst>
          </p:nvPr>
        </p:nvGraphicFramePr>
        <p:xfrm>
          <a:off x="590550" y="1446213"/>
          <a:ext cx="8029575" cy="525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5999" y="715033"/>
            <a:ext cx="6329625" cy="324000"/>
          </a:xfrm>
        </p:spPr>
        <p:txBody>
          <a:bodyPr>
            <a:normAutofit fontScale="90000"/>
          </a:bodyPr>
          <a:lstStyle/>
          <a:p>
            <a:r>
              <a:rPr lang="fr-FR" sz="2600" dirty="0" smtClean="0"/>
              <a:t>Projet SEIA = Transformation INES</a:t>
            </a:r>
            <a:br>
              <a:rPr lang="fr-FR" sz="2600" dirty="0" smtClean="0"/>
            </a:br>
            <a:endParaRPr lang="fr-FR" b="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Les 3 enjeux majeurs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C1FF75F-E183-43AA-BE5B-5E3A194EB351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  <p:grpSp>
        <p:nvGrpSpPr>
          <p:cNvPr id="8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9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Espace réservé du contenu 5" descr="Logo-INES-RVB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5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dirty="0" smtClean="0"/>
              <a:t>Comité Clients middleware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fr-FR" sz="1600" dirty="0"/>
              <a:t>Deux risques majeurs liés à l’obsolescence pèsent actuellement sur le SI du Groupe ENGIE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fr-FR" dirty="0"/>
              <a:t>La plateforme historique INES présente un taux d’obsolescence supérieur à 95%, seuls certains OS bénéficiant encore d’un support éditeur</a:t>
            </a:r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Les </a:t>
            </a:r>
            <a:r>
              <a:rPr lang="fr-FR" dirty="0"/>
              <a:t>risques associés à cette situation ont trait à la sécurité et à la disponibilité des systèmes concernés</a:t>
            </a:r>
          </a:p>
          <a:p>
            <a:pPr lvl="1" algn="just"/>
            <a:r>
              <a:rPr lang="fr-FR" sz="1500" dirty="0"/>
              <a:t>L’absence de support de l’éditeur implique l’absence de patches de sécurité et donc l’exploitation possible de toute faille identifiée après la fin du support</a:t>
            </a:r>
          </a:p>
          <a:p>
            <a:pPr lvl="1" algn="just"/>
            <a:r>
              <a:rPr lang="fr-FR" sz="1500" dirty="0"/>
              <a:t>Les serveurs eux-mêmes sont obsolètes et présentent donc un risque sérieux de non </a:t>
            </a:r>
            <a:r>
              <a:rPr lang="fr-FR" sz="1500" dirty="0" smtClean="0"/>
              <a:t>disponibilité (augmentation avérée des incidents matériels sur les 12 derniers mois)</a:t>
            </a:r>
            <a:endParaRPr lang="fr-FR" sz="1500" dirty="0"/>
          </a:p>
          <a:p>
            <a:pPr algn="just"/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83A1F-A345-BF48-B763-F6C85274FBC0}" type="datetime3">
              <a:rPr lang="fr-FR"/>
              <a:pPr/>
              <a:t>07.06.16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F945BC-4256-094D-8E8D-D203F52A254A}" type="slidenum">
              <a:rPr lang="fr-FR"/>
              <a:pPr/>
              <a:t>19</a:t>
            </a:fld>
            <a:endParaRPr lang="fr-FR" dirty="0"/>
          </a:p>
        </p:txBody>
      </p:sp>
      <p:graphicFrame>
        <p:nvGraphicFramePr>
          <p:cNvPr id="7" name="Tableau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83365"/>
              </p:ext>
            </p:extLst>
          </p:nvPr>
        </p:nvGraphicFramePr>
        <p:xfrm>
          <a:off x="805322" y="2765444"/>
          <a:ext cx="7349652" cy="12534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70628"/>
                <a:gridCol w="877460"/>
                <a:gridCol w="1628670"/>
                <a:gridCol w="1639982"/>
                <a:gridCol w="2232912"/>
              </a:tblGrid>
              <a:tr h="29267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Datacenter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Hardware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OS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BDD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Middlewares</a:t>
                      </a:r>
                      <a:endParaRPr lang="fr-FR" sz="1200" dirty="0"/>
                    </a:p>
                  </a:txBody>
                  <a:tcPr/>
                </a:tc>
              </a:tr>
              <a:tr h="463408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S0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&gt; 8 ans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200" baseline="0" dirty="0" smtClean="0">
                          <a:solidFill>
                            <a:srgbClr val="FF0000"/>
                          </a:solidFill>
                        </a:rPr>
                        <a:t> de support (2011)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200" baseline="0" dirty="0" smtClean="0">
                          <a:solidFill>
                            <a:srgbClr val="FF0000"/>
                          </a:solidFill>
                        </a:rPr>
                        <a:t> de support (2010)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200" baseline="0" dirty="0" smtClean="0">
                          <a:solidFill>
                            <a:srgbClr val="FF0000"/>
                          </a:solidFill>
                        </a:rPr>
                        <a:t> de support (2010-2012)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7321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S1, S2, S3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&gt; 4 ans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Supporté </a:t>
                      </a:r>
                      <a:r>
                        <a:rPr lang="fr-FR" sz="1200" baseline="0" dirty="0" smtClean="0"/>
                        <a:t>(2018)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200" baseline="0" dirty="0" smtClean="0">
                          <a:solidFill>
                            <a:srgbClr val="FF0000"/>
                          </a:solidFill>
                        </a:rPr>
                        <a:t> de support (2013)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200" baseline="0" dirty="0" smtClean="0">
                          <a:solidFill>
                            <a:srgbClr val="FF0000"/>
                          </a:solidFill>
                        </a:rPr>
                        <a:t> de support (2010-mi 2015)</a:t>
                      </a:r>
                      <a:endParaRPr lang="fr-FR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pPr algn="ctr"/>
            <a:r>
              <a:rPr lang="fr-FR" dirty="0" smtClean="0"/>
              <a:t>Comité Clients middleware</a:t>
            </a:r>
            <a:endParaRPr lang="fr-FR" dirty="0"/>
          </a:p>
        </p:txBody>
      </p:sp>
      <p:grpSp>
        <p:nvGrpSpPr>
          <p:cNvPr id="9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0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048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fr-FR" sz="1600" dirty="0"/>
              <a:t>L’obsolescence de la plateforme INES a été prise en compte par le </a:t>
            </a:r>
            <a:r>
              <a:rPr lang="fr-FR" sz="1600" dirty="0" smtClean="0"/>
              <a:t>SDI</a:t>
            </a:r>
            <a:endParaRPr lang="fr-FR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fr-FR" dirty="0"/>
              <a:t>Lancé dans le cadre du SDI, le projet de reconstruction de la plateforme INES dans le GDC vise à supprimer le risque lié à l’obsolescence</a:t>
            </a:r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r>
              <a:rPr lang="fr-FR" dirty="0" smtClean="0"/>
              <a:t>Le projet de refonte INES a été présenté en Comité Utilisateurs INES  / Comité Bénéficiaires dès 2014, puis lancé par le SDI en 2014 avec une date de fin prévisionnelle à fin 2016.</a:t>
            </a:r>
          </a:p>
          <a:p>
            <a:r>
              <a:rPr lang="fr-FR" dirty="0" smtClean="0"/>
              <a:t>Le financement en a été assuré jusqu’à fin 2015 par le SDI puis par Atlas.</a:t>
            </a:r>
          </a:p>
          <a:p>
            <a:r>
              <a:rPr lang="fr-FR" dirty="0" smtClean="0"/>
              <a:t>En 2016, le projet SEIA est suivi dans le cadre du programme </a:t>
            </a:r>
            <a:r>
              <a:rPr lang="fr-FR" dirty="0" err="1" smtClean="0"/>
              <a:t>WeMotion</a:t>
            </a:r>
            <a:r>
              <a:rPr lang="fr-FR" dirty="0" smtClean="0"/>
              <a:t> (ENGIE IT).</a:t>
            </a:r>
          </a:p>
          <a:p>
            <a:r>
              <a:rPr lang="fr-FR" dirty="0" smtClean="0"/>
              <a:t>ENGIE IT a initié des discussions avec chaque BU autour de cette transformation pour proposer des projets de migration par application, avec différents stades d’avancement.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83A1F-A345-BF48-B763-F6C85274FBC0}" type="datetime3">
              <a:rPr lang="fr-FR"/>
              <a:pPr/>
              <a:t>07.06.16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F945BC-4256-094D-8E8D-D203F52A254A}" type="slidenum">
              <a:rPr lang="fr-FR"/>
              <a:pPr/>
              <a:t>20</a:t>
            </a:fld>
            <a:endParaRPr lang="fr-FR" dirty="0"/>
          </a:p>
        </p:txBody>
      </p:sp>
      <p:graphicFrame>
        <p:nvGraphicFramePr>
          <p:cNvPr id="12" name="Tableau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37326"/>
              </p:ext>
            </p:extLst>
          </p:nvPr>
        </p:nvGraphicFramePr>
        <p:xfrm>
          <a:off x="1370990" y="2656738"/>
          <a:ext cx="6459067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627"/>
                <a:gridCol w="877461"/>
                <a:gridCol w="1373282"/>
                <a:gridCol w="1284283"/>
                <a:gridCol w="195341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Datacenter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Hardware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OS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BDD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Middlewares</a:t>
                      </a:r>
                      <a:endParaRPr lang="fr-F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GDC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00B050"/>
                          </a:solidFill>
                        </a:rPr>
                        <a:t>&lt; 2 ans</a:t>
                      </a:r>
                      <a:endParaRPr lang="fr-FR" sz="1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fr-FR" sz="1200" baseline="0" dirty="0" smtClean="0">
                          <a:solidFill>
                            <a:srgbClr val="00B050"/>
                          </a:solidFill>
                        </a:rPr>
                        <a:t>upporté (2024+)</a:t>
                      </a:r>
                      <a:endParaRPr lang="fr-FR" sz="1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fr-FR" sz="1200" baseline="0" dirty="0" smtClean="0">
                          <a:solidFill>
                            <a:srgbClr val="00B050"/>
                          </a:solidFill>
                        </a:rPr>
                        <a:t>upporté (2019)</a:t>
                      </a:r>
                      <a:endParaRPr lang="fr-FR" sz="1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fr-FR" sz="1200" baseline="0" dirty="0" smtClean="0">
                          <a:solidFill>
                            <a:srgbClr val="00B050"/>
                          </a:solidFill>
                        </a:rPr>
                        <a:t>upportés (mi 2017-2020)</a:t>
                      </a:r>
                      <a:endParaRPr lang="fr-FR" sz="1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pPr algn="ctr"/>
            <a:r>
              <a:rPr lang="fr-FR" dirty="0" smtClean="0"/>
              <a:t>Comité Clients middleware</a:t>
            </a:r>
            <a:endParaRPr lang="fr-FR" dirty="0"/>
          </a:p>
        </p:txBody>
      </p:sp>
      <p:grpSp>
        <p:nvGrpSpPr>
          <p:cNvPr id="9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0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918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fr-FR" sz="1600" dirty="0" smtClean="0"/>
              <a:t>En cas de maintien des plateformes </a:t>
            </a:r>
            <a:r>
              <a:rPr lang="fr-FR" sz="1600" dirty="0" err="1" smtClean="0"/>
              <a:t>Legacy</a:t>
            </a:r>
            <a:endParaRPr lang="fr-FR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fr-FR" dirty="0" err="1" smtClean="0"/>
              <a:t>GrDF</a:t>
            </a:r>
            <a:r>
              <a:rPr lang="fr-FR" dirty="0" smtClean="0"/>
              <a:t> a prévu de </a:t>
            </a:r>
            <a:r>
              <a:rPr lang="fr-FR" dirty="0" err="1" smtClean="0"/>
              <a:t>décommissioner</a:t>
            </a:r>
            <a:r>
              <a:rPr lang="fr-FR" dirty="0" smtClean="0"/>
              <a:t> ses applications pour fin Septembre 2016. Les plateformes INES </a:t>
            </a:r>
            <a:r>
              <a:rPr lang="fr-FR" dirty="0" err="1" smtClean="0"/>
              <a:t>Legacy</a:t>
            </a:r>
            <a:r>
              <a:rPr lang="fr-FR" dirty="0" smtClean="0"/>
              <a:t> Régulé pourront donc être </a:t>
            </a:r>
            <a:r>
              <a:rPr lang="fr-FR" dirty="0" err="1" smtClean="0"/>
              <a:t>décommissionnées</a:t>
            </a:r>
            <a:r>
              <a:rPr lang="fr-FR" dirty="0" smtClean="0"/>
              <a:t> à partir de fin Septembre 2016. Les charges des plateformes Régulé sont facturées à 100% au </a:t>
            </a:r>
            <a:r>
              <a:rPr lang="fr-FR" dirty="0" err="1" smtClean="0"/>
              <a:t>GrDF</a:t>
            </a:r>
            <a:r>
              <a:rPr lang="fr-FR" dirty="0" smtClean="0"/>
              <a:t> et ne rentrent donc pas dans la </a:t>
            </a:r>
            <a:r>
              <a:rPr lang="fr-FR" dirty="0" err="1" smtClean="0"/>
              <a:t>coproprieté</a:t>
            </a:r>
            <a:r>
              <a:rPr lang="fr-FR" dirty="0" smtClean="0"/>
              <a:t>.</a:t>
            </a:r>
          </a:p>
          <a:p>
            <a:pPr algn="just"/>
            <a:endParaRPr lang="fr-FR" dirty="0" smtClean="0"/>
          </a:p>
          <a:p>
            <a:pPr algn="just"/>
            <a:r>
              <a:rPr lang="fr-FR" dirty="0" smtClean="0"/>
              <a:t>Le plan de transformation d’INES prévoit une fin des plateformes Non régulé pour fin 2016. En conséquence, le modèle tarifaire d’INES n’a pas prévu d’avoir des charges de plateformes </a:t>
            </a:r>
            <a:r>
              <a:rPr lang="fr-FR" dirty="0" err="1" smtClean="0"/>
              <a:t>Legacy</a:t>
            </a:r>
            <a:r>
              <a:rPr lang="fr-FR" dirty="0" smtClean="0"/>
              <a:t> en 2017. Cela mettrait en péril l’équilibre du modèle.</a:t>
            </a:r>
          </a:p>
          <a:p>
            <a:pPr algn="just"/>
            <a:endParaRPr lang="fr-FR" dirty="0" smtClean="0"/>
          </a:p>
          <a:p>
            <a:pPr algn="just"/>
            <a:r>
              <a:rPr lang="fr-FR" b="1" dirty="0" smtClean="0"/>
              <a:t>Règle appliquée en 2017</a:t>
            </a:r>
          </a:p>
          <a:p>
            <a:pPr algn="just"/>
            <a:r>
              <a:rPr lang="fr-FR" b="1" dirty="0" smtClean="0"/>
              <a:t>A partir du 01/01/2017, les plateformes INES </a:t>
            </a:r>
            <a:r>
              <a:rPr lang="fr-FR" b="1" dirty="0" err="1" smtClean="0"/>
              <a:t>Legacy</a:t>
            </a:r>
            <a:r>
              <a:rPr lang="fr-FR" b="1" dirty="0" smtClean="0"/>
              <a:t> NR, si elles doivent être maintenues, seront facturées aux clients au </a:t>
            </a:r>
            <a:r>
              <a:rPr lang="fr-FR" b="1" dirty="0" err="1" smtClean="0"/>
              <a:t>pro-rata</a:t>
            </a:r>
            <a:r>
              <a:rPr lang="fr-FR" b="1" dirty="0" smtClean="0"/>
              <a:t> de l’utilisation restante.</a:t>
            </a:r>
          </a:p>
          <a:p>
            <a:pPr algn="just"/>
            <a:endParaRPr lang="fr-FR" dirty="0" smtClean="0"/>
          </a:p>
          <a:p>
            <a:pPr algn="just"/>
            <a:r>
              <a:rPr lang="fr-FR" dirty="0" smtClean="0"/>
              <a:t>Rappel des charges pour les plateformes </a:t>
            </a:r>
            <a:r>
              <a:rPr lang="fr-FR" dirty="0" err="1" smtClean="0"/>
              <a:t>Legacy</a:t>
            </a:r>
            <a:r>
              <a:rPr lang="fr-FR" dirty="0" smtClean="0"/>
              <a:t> Non Régulé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83A1F-A345-BF48-B763-F6C85274FBC0}" type="datetime3">
              <a:rPr lang="fr-FR"/>
              <a:pPr/>
              <a:t>07.06.16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F945BC-4256-094D-8E8D-D203F52A254A}" type="slidenum">
              <a:rPr lang="fr-FR"/>
              <a:pPr/>
              <a:t>21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6204443" y="5394826"/>
          <a:ext cx="258240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202"/>
                <a:gridCol w="1291202"/>
              </a:tblGrid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/>
                        <a:t>Datacenter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 smtClean="0"/>
                        <a:t>Charges (k€)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fr-FR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</a:t>
                      </a:r>
                      <a:endParaRPr lang="fr-FR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S0 B2B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endParaRPr lang="fr-FR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S1/S2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fr-FR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191</a:t>
                      </a:r>
                      <a:endParaRPr lang="fr-FR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pPr algn="ctr"/>
            <a:r>
              <a:rPr lang="fr-FR" dirty="0" smtClean="0"/>
              <a:t>Comité Clients middleware</a:t>
            </a:r>
            <a:endParaRPr lang="fr-FR" dirty="0"/>
          </a:p>
        </p:txBody>
      </p:sp>
      <p:grpSp>
        <p:nvGrpSpPr>
          <p:cNvPr id="9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0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168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Migration GDC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Etat des lieux</a:t>
            </a:r>
            <a:endParaRPr lang="en-US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 smtClean="0"/>
              <a:t>TITRE DE LA PRESENTATION</a:t>
            </a:r>
            <a:endParaRPr lang="fr-FR" dirty="0"/>
          </a:p>
        </p:txBody>
      </p:sp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18524"/>
              </p:ext>
            </p:extLst>
          </p:nvPr>
        </p:nvGraphicFramePr>
        <p:xfrm>
          <a:off x="167497" y="1764898"/>
          <a:ext cx="8860052" cy="4814484"/>
        </p:xfrm>
        <a:graphic>
          <a:graphicData uri="http://schemas.openxmlformats.org/drawingml/2006/table">
            <a:tbl>
              <a:tblPr firstRow="1" bandCol="1">
                <a:tableStyleId>{8A107856-5554-42FB-B03E-39F5DBC370BA}</a:tableStyleId>
              </a:tblPr>
              <a:tblGrid>
                <a:gridCol w="794528"/>
                <a:gridCol w="2016000"/>
                <a:gridCol w="2016000"/>
                <a:gridCol w="2016000"/>
                <a:gridCol w="2017524"/>
              </a:tblGrid>
              <a:tr h="3829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Décommissionnement</a:t>
                      </a:r>
                      <a:r>
                        <a:rPr lang="fr-FR" sz="11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planifié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 de projet en cours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Projet en cours de discussion</a:t>
                      </a:r>
                      <a:endParaRPr lang="fr-FR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Projet lancé</a:t>
                      </a:r>
                      <a:endParaRPr lang="fr-F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</a:tr>
              <a:tr h="86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lvl="0" algn="ctr"/>
                      <a:r>
                        <a:rPr lang="fr-FR" sz="900" kern="1200" dirty="0" smtClean="0"/>
                        <a:t>B2C</a:t>
                      </a:r>
                      <a:endParaRPr lang="fr-FR" sz="9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/>
                        <a:t>B2B</a:t>
                      </a:r>
                      <a:endParaRPr lang="fr-FR" sz="9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09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GBS/ENGIE IT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09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09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09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GrDF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09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GRTgaz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Rectangle à coins arrondis 33"/>
          <p:cNvSpPr/>
          <p:nvPr/>
        </p:nvSpPr>
        <p:spPr>
          <a:xfrm>
            <a:off x="7030260" y="3451225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Cristal Echanges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8352531" y="3451225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GAIA Echanges</a:t>
            </a:r>
          </a:p>
        </p:txBody>
      </p:sp>
      <p:sp>
        <p:nvSpPr>
          <p:cNvPr id="36" name="Rectangle à coins arrondis 35"/>
          <p:cNvSpPr/>
          <p:nvPr/>
        </p:nvSpPr>
        <p:spPr>
          <a:xfrm>
            <a:off x="7696990" y="3451225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ADVEGA Echanges</a:t>
            </a:r>
          </a:p>
        </p:txBody>
      </p:sp>
      <p:sp>
        <p:nvSpPr>
          <p:cNvPr id="37" name="Rectangle à coins arrondis 36"/>
          <p:cNvSpPr/>
          <p:nvPr/>
        </p:nvSpPr>
        <p:spPr>
          <a:xfrm>
            <a:off x="1017191" y="3451225"/>
            <a:ext cx="630141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SIMILI Echanges</a:t>
            </a:r>
          </a:p>
        </p:txBody>
      </p:sp>
      <p:sp>
        <p:nvSpPr>
          <p:cNvPr id="38" name="Rectangle à coins arrondis 37"/>
          <p:cNvSpPr/>
          <p:nvPr/>
        </p:nvSpPr>
        <p:spPr>
          <a:xfrm>
            <a:off x="7036610" y="2171682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OCTOPUS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7692318" y="2171682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Orchestra</a:t>
            </a:r>
          </a:p>
        </p:txBody>
      </p:sp>
      <p:sp>
        <p:nvSpPr>
          <p:cNvPr id="40" name="Rectangle à coins arrondis 39"/>
          <p:cNvSpPr/>
          <p:nvPr/>
        </p:nvSpPr>
        <p:spPr>
          <a:xfrm>
            <a:off x="8351034" y="2171682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TSS Echanges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8359804" y="2460696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OSP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Rectangle à coins arrondis 41"/>
          <p:cNvSpPr/>
          <p:nvPr/>
        </p:nvSpPr>
        <p:spPr>
          <a:xfrm>
            <a:off x="7703340" y="2460696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err="1" smtClean="0">
                <a:solidFill>
                  <a:srgbClr val="FFFFFF"/>
                </a:solidFill>
                <a:cs typeface="Arial"/>
              </a:rPr>
              <a:t>Akio</a:t>
            </a:r>
            <a:endParaRPr lang="fr-FR" sz="600" kern="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7043127" y="2460696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SYMAON</a:t>
            </a:r>
          </a:p>
        </p:txBody>
      </p:sp>
      <p:sp>
        <p:nvSpPr>
          <p:cNvPr id="44" name="Rectangle à coins arrondis 43"/>
          <p:cNvSpPr/>
          <p:nvPr/>
        </p:nvSpPr>
        <p:spPr>
          <a:xfrm>
            <a:off x="992216" y="2449607"/>
            <a:ext cx="630141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AMADEUS Echanges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1647332" y="2162157"/>
            <a:ext cx="630141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Frontal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7036610" y="2749193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APSARA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Rectangle à coins arrondis 46"/>
          <p:cNvSpPr/>
          <p:nvPr/>
        </p:nvSpPr>
        <p:spPr>
          <a:xfrm>
            <a:off x="5007289" y="2171682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IGE/MPT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2286998" y="2162157"/>
            <a:ext cx="630141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lgDash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Switch</a:t>
            </a:r>
          </a:p>
        </p:txBody>
      </p:sp>
      <p:sp>
        <p:nvSpPr>
          <p:cNvPr id="51" name="Rectangle à coins arrondis 50"/>
          <p:cNvSpPr/>
          <p:nvPr/>
        </p:nvSpPr>
        <p:spPr>
          <a:xfrm>
            <a:off x="1007665" y="3080226"/>
            <a:ext cx="630141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Facture électronique (FAE)</a:t>
            </a:r>
          </a:p>
        </p:txBody>
      </p:sp>
      <p:sp>
        <p:nvSpPr>
          <p:cNvPr id="52" name="Rectangle à coins arrondis 51"/>
          <p:cNvSpPr/>
          <p:nvPr/>
        </p:nvSpPr>
        <p:spPr>
          <a:xfrm>
            <a:off x="7703340" y="4067641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Acciline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5009918" y="4065776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ITB</a:t>
            </a:r>
          </a:p>
        </p:txBody>
      </p:sp>
      <p:sp>
        <p:nvSpPr>
          <p:cNvPr id="55" name="Rectangle à coins arrondis 54"/>
          <p:cNvSpPr/>
          <p:nvPr/>
        </p:nvSpPr>
        <p:spPr>
          <a:xfrm>
            <a:off x="7046135" y="4067641"/>
            <a:ext cx="630141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Pegasus</a:t>
            </a:r>
            <a:r>
              <a:rPr kumimoji="0" lang="fr-FR" sz="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Echanges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5674297" y="4064377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SIDRH Echanges</a:t>
            </a:r>
          </a:p>
        </p:txBody>
      </p:sp>
      <p:sp>
        <p:nvSpPr>
          <p:cNvPr id="62" name="Rectangle à coins arrondis 61"/>
          <p:cNvSpPr/>
          <p:nvPr/>
        </p:nvSpPr>
        <p:spPr>
          <a:xfrm>
            <a:off x="4988239" y="6045323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Pegaséo</a:t>
            </a:r>
            <a:r>
              <a:rPr kumimoji="0" lang="fr-FR" sz="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Echanges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3" name="Rectangle à coins arrondis 62"/>
          <p:cNvSpPr/>
          <p:nvPr/>
        </p:nvSpPr>
        <p:spPr>
          <a:xfrm>
            <a:off x="4988239" y="5362575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FormerGaz </a:t>
            </a:r>
            <a:r>
              <a:rPr kumimoji="0" lang="fr-FR" sz="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Echanges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4" name="Rectangle à coins arrondis 63"/>
          <p:cNvSpPr/>
          <p:nvPr/>
        </p:nvSpPr>
        <p:spPr>
          <a:xfrm>
            <a:off x="4997764" y="4702086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GDFE Echanges</a:t>
            </a:r>
          </a:p>
        </p:txBody>
      </p:sp>
      <p:sp>
        <p:nvSpPr>
          <p:cNvPr id="65" name="Rectangle à coins arrondis 64"/>
          <p:cNvSpPr/>
          <p:nvPr/>
        </p:nvSpPr>
        <p:spPr>
          <a:xfrm>
            <a:off x="5667689" y="2168714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OCEEAN</a:t>
            </a:r>
          </a:p>
        </p:txBody>
      </p:sp>
      <p:sp>
        <p:nvSpPr>
          <p:cNvPr id="66" name="Rectangle à coins arrondis 65"/>
          <p:cNvSpPr/>
          <p:nvPr/>
        </p:nvSpPr>
        <p:spPr>
          <a:xfrm>
            <a:off x="992216" y="2162157"/>
            <a:ext cx="630000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PBP</a:t>
            </a:r>
          </a:p>
        </p:txBody>
      </p:sp>
      <p:sp>
        <p:nvSpPr>
          <p:cNvPr id="58" name="Rectangle à coins arrondis 57"/>
          <p:cNvSpPr/>
          <p:nvPr/>
        </p:nvSpPr>
        <p:spPr>
          <a:xfrm>
            <a:off x="4997764" y="3089751"/>
            <a:ext cx="630141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IGE/MPT</a:t>
            </a:r>
          </a:p>
        </p:txBody>
      </p:sp>
      <p:sp>
        <p:nvSpPr>
          <p:cNvPr id="60" name="Rectangle à coins arrondis 59"/>
          <p:cNvSpPr/>
          <p:nvPr/>
        </p:nvSpPr>
        <p:spPr>
          <a:xfrm>
            <a:off x="1672171" y="3080226"/>
            <a:ext cx="630000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APSARA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3016809" y="3080226"/>
            <a:ext cx="630141" cy="260439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DECLIC</a:t>
            </a:r>
          </a:p>
        </p:txBody>
      </p:sp>
      <p:sp>
        <p:nvSpPr>
          <p:cNvPr id="70" name="Rectangle à coins arrondis 69"/>
          <p:cNvSpPr/>
          <p:nvPr/>
        </p:nvSpPr>
        <p:spPr>
          <a:xfrm>
            <a:off x="5689598" y="4702086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FEDEX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4" name="Rectangle à coins arrondis 73"/>
          <p:cNvSpPr/>
          <p:nvPr/>
        </p:nvSpPr>
        <p:spPr>
          <a:xfrm>
            <a:off x="992216" y="5362575"/>
            <a:ext cx="636065" cy="23932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Applis GrDF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5" name="Rectangle à coins arrondis 74"/>
          <p:cNvSpPr/>
          <p:nvPr/>
        </p:nvSpPr>
        <p:spPr>
          <a:xfrm>
            <a:off x="1672171" y="4702087"/>
            <a:ext cx="630000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Gospel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996320" y="4702087"/>
            <a:ext cx="630000" cy="260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600" kern="0" dirty="0" err="1" smtClean="0">
                <a:solidFill>
                  <a:srgbClr val="FFFFFF"/>
                </a:solidFill>
                <a:latin typeface="Arial"/>
                <a:cs typeface="Arial"/>
              </a:rPr>
              <a:t>EDOElec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3018795" y="4702087"/>
            <a:ext cx="630000" cy="260439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EDOR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112990" y="6503152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Risque de dépassement de fin </a:t>
            </a:r>
            <a:r>
              <a:rPr lang="fr-FR" dirty="0" err="1" smtClean="0"/>
              <a:t>Déc</a:t>
            </a:r>
            <a:r>
              <a:rPr lang="fr-FR" dirty="0" smtClean="0"/>
              <a:t> 2016 :             Risque fort             Risque modéré</a:t>
            </a:r>
            <a:endParaRPr lang="fr-FR" dirty="0"/>
          </a:p>
        </p:txBody>
      </p:sp>
      <p:pic>
        <p:nvPicPr>
          <p:cNvPr id="78" name="Image 77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80" y="2181225"/>
            <a:ext cx="360000" cy="360000"/>
          </a:xfrm>
          <a:prstGeom prst="rect">
            <a:avLst/>
          </a:prstGeom>
        </p:spPr>
      </p:pic>
      <p:pic>
        <p:nvPicPr>
          <p:cNvPr id="79" name="Image 78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96" y="2449607"/>
            <a:ext cx="360000" cy="360000"/>
          </a:xfrm>
          <a:prstGeom prst="rect">
            <a:avLst/>
          </a:prstGeom>
        </p:spPr>
      </p:pic>
      <p:pic>
        <p:nvPicPr>
          <p:cNvPr id="80" name="Image 79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34" y="3091225"/>
            <a:ext cx="360000" cy="360000"/>
          </a:xfrm>
          <a:prstGeom prst="rect">
            <a:avLst/>
          </a:prstGeom>
        </p:spPr>
      </p:pic>
      <p:pic>
        <p:nvPicPr>
          <p:cNvPr id="81" name="Image 80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34" y="4702087"/>
            <a:ext cx="360000" cy="360000"/>
          </a:xfrm>
          <a:prstGeom prst="rect">
            <a:avLst/>
          </a:prstGeom>
        </p:spPr>
      </p:pic>
      <p:pic>
        <p:nvPicPr>
          <p:cNvPr id="82" name="Image 81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57" y="4702086"/>
            <a:ext cx="360000" cy="360000"/>
          </a:xfrm>
          <a:prstGeom prst="rect">
            <a:avLst/>
          </a:prstGeom>
        </p:spPr>
      </p:pic>
      <p:pic>
        <p:nvPicPr>
          <p:cNvPr id="83" name="Image 82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73" y="4702087"/>
            <a:ext cx="360000" cy="360000"/>
          </a:xfrm>
          <a:prstGeom prst="rect">
            <a:avLst/>
          </a:prstGeom>
        </p:spPr>
      </p:pic>
      <p:pic>
        <p:nvPicPr>
          <p:cNvPr id="85" name="Image 84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30" y="3086100"/>
            <a:ext cx="360000" cy="360000"/>
          </a:xfrm>
          <a:prstGeom prst="rect">
            <a:avLst/>
          </a:prstGeom>
        </p:spPr>
      </p:pic>
      <p:pic>
        <p:nvPicPr>
          <p:cNvPr id="86" name="Image 85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75" y="4702086"/>
            <a:ext cx="360000" cy="360000"/>
          </a:xfrm>
          <a:prstGeom prst="rect">
            <a:avLst/>
          </a:prstGeom>
        </p:spPr>
      </p:pic>
      <p:pic>
        <p:nvPicPr>
          <p:cNvPr id="87" name="Image 86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80" y="4702087"/>
            <a:ext cx="360000" cy="360000"/>
          </a:xfrm>
          <a:prstGeom prst="rect">
            <a:avLst/>
          </a:prstGeom>
        </p:spPr>
      </p:pic>
      <p:pic>
        <p:nvPicPr>
          <p:cNvPr id="88" name="Image 87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30" y="4064377"/>
            <a:ext cx="360000" cy="360000"/>
          </a:xfrm>
          <a:prstGeom prst="rect">
            <a:avLst/>
          </a:prstGeom>
        </p:spPr>
      </p:pic>
      <p:pic>
        <p:nvPicPr>
          <p:cNvPr id="89" name="Image 88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75" y="4067641"/>
            <a:ext cx="360000" cy="360000"/>
          </a:xfrm>
          <a:prstGeom prst="rect">
            <a:avLst/>
          </a:prstGeom>
        </p:spPr>
      </p:pic>
      <p:pic>
        <p:nvPicPr>
          <p:cNvPr id="90" name="Image 89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30" y="5362575"/>
            <a:ext cx="360000" cy="360000"/>
          </a:xfrm>
          <a:prstGeom prst="rect">
            <a:avLst/>
          </a:prstGeom>
        </p:spPr>
      </p:pic>
      <p:pic>
        <p:nvPicPr>
          <p:cNvPr id="91" name="Image 90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30" y="6070058"/>
            <a:ext cx="360000" cy="360000"/>
          </a:xfrm>
          <a:prstGeom prst="rect">
            <a:avLst/>
          </a:prstGeom>
        </p:spPr>
      </p:pic>
      <p:pic>
        <p:nvPicPr>
          <p:cNvPr id="92" name="Image 91" descr="Warning Rou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18" y="6498000"/>
            <a:ext cx="360000" cy="360000"/>
          </a:xfrm>
          <a:prstGeom prst="rect">
            <a:avLst/>
          </a:prstGeom>
        </p:spPr>
      </p:pic>
      <p:pic>
        <p:nvPicPr>
          <p:cNvPr id="93" name="Image 92" descr="warning Jaun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10" y="6483909"/>
            <a:ext cx="360000" cy="360000"/>
          </a:xfrm>
          <a:prstGeom prst="rect">
            <a:avLst/>
          </a:prstGeom>
        </p:spPr>
      </p:pic>
      <p:grpSp>
        <p:nvGrpSpPr>
          <p:cNvPr id="57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59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7" name="Espace réservé du contenu 5" descr="Logo-INES-RVB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Estimations </a:t>
            </a:r>
            <a:r>
              <a:rPr lang="fr-FR" dirty="0" err="1" smtClean="0"/>
              <a:t>Legacy</a:t>
            </a:r>
            <a:r>
              <a:rPr lang="fr-FR" dirty="0" smtClean="0"/>
              <a:t> 2017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Répartition </a:t>
            </a:r>
            <a:r>
              <a:rPr lang="fr-FR" dirty="0" smtClean="0"/>
              <a:t>des coûts </a:t>
            </a:r>
            <a:r>
              <a:rPr lang="fr-FR" dirty="0" err="1" smtClean="0"/>
              <a:t>Legacy</a:t>
            </a:r>
            <a:r>
              <a:rPr lang="fr-FR" dirty="0" smtClean="0"/>
              <a:t> sur les applications restantes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63000" y="1844040"/>
          <a:ext cx="19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/>
                <a:gridCol w="972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/>
                        <a:t>Datacenter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 smtClean="0"/>
                        <a:t>Charges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 k€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S0 B2B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 k€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S1/S2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190 k€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0" y="2779295"/>
            <a:ext cx="21076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Hypothèses :</a:t>
            </a:r>
          </a:p>
          <a:p>
            <a:r>
              <a:rPr lang="fr-FR" dirty="0" smtClean="0"/>
              <a:t>en l’état actuel des discussions</a:t>
            </a:r>
            <a:endParaRPr lang="fr-FR" dirty="0"/>
          </a:p>
        </p:txBody>
      </p:sp>
      <p:grpSp>
        <p:nvGrpSpPr>
          <p:cNvPr id="11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2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3" name="Espace réservé du contenu 5" descr="Logo-INES-RVB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Espace réservé du numéro de diapositive 3"/>
          <p:cNvSpPr txBox="1">
            <a:spLocks/>
          </p:cNvSpPr>
          <p:nvPr/>
        </p:nvSpPr>
        <p:spPr>
          <a:xfrm>
            <a:off x="8215916" y="6452400"/>
            <a:ext cx="468484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fr-FR"/>
            </a:defPPr>
            <a:lvl1pPr marL="0" algn="r" defTabSz="457200" rtl="0" eaLnBrk="1" latinLnBrk="0" hangingPunct="1">
              <a:lnSpc>
                <a:spcPts val="700"/>
              </a:lnSpc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47907-0127-4476-A71B-9F125055824C}" type="slidenum">
              <a:rPr lang="fr-FR" smtClean="0"/>
              <a:pPr/>
              <a:t>23</a:t>
            </a:fld>
            <a:endParaRPr lang="fr-FR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2107619" y="1325880"/>
          <a:ext cx="6783015" cy="539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012"/>
                <a:gridCol w="1411383"/>
                <a:gridCol w="1411383"/>
                <a:gridCol w="1498237"/>
              </a:tblGrid>
              <a:tr h="3960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/>
                        <a:t>Branche-Bu-Entité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 smtClean="0"/>
                        <a:t>Application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 smtClean="0"/>
                        <a:t>Hypothèses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/>
                        <a:t>Estimations </a:t>
                      </a:r>
                      <a:r>
                        <a:rPr lang="fr-FR" sz="1400" u="none" strike="noStrike" dirty="0" smtClean="0"/>
                        <a:t>2017</a:t>
                      </a:r>
                    </a:p>
                    <a:p>
                      <a:pPr algn="l" fontAlgn="ctr"/>
                      <a:r>
                        <a:rPr lang="fr-FR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Coûts mensuels (€)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APSARA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4 540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Frontal Dirco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2 981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MPT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3 934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11 455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AMADEUS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7 986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OCEEAN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4 851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3 027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15 865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GBS/IT/EIT-FR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SIMILI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EDOElec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44 124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26 960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61 664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GDFE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5 175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Gospel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30 536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168 458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NEWCORP/DFC/DFG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27 686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NEWCORP/DRH/HQ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SIDRH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Legacy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9 313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/>
                        <a:t>36 999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Estimations </a:t>
            </a:r>
            <a:r>
              <a:rPr lang="fr-FR" dirty="0" err="1" smtClean="0"/>
              <a:t>Legacy</a:t>
            </a:r>
            <a:r>
              <a:rPr lang="fr-FR" dirty="0" smtClean="0"/>
              <a:t> 2017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Répartition </a:t>
            </a:r>
            <a:r>
              <a:rPr lang="fr-FR" dirty="0" smtClean="0"/>
              <a:t>des coûts </a:t>
            </a:r>
            <a:r>
              <a:rPr lang="fr-FR" dirty="0" err="1" smtClean="0"/>
              <a:t>Legacy</a:t>
            </a:r>
            <a:r>
              <a:rPr lang="fr-FR" dirty="0" smtClean="0"/>
              <a:t> sur les applications restantes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63000" y="1844040"/>
          <a:ext cx="19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/>
                <a:gridCol w="972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/>
                        <a:t>Datacenter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 smtClean="0"/>
                        <a:t>Charges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 k€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S0 B2B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 k€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S1/S2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190 k€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0" y="2779295"/>
            <a:ext cx="210761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Hypothèses :</a:t>
            </a:r>
          </a:p>
          <a:p>
            <a:r>
              <a:rPr lang="fr-FR" dirty="0" smtClean="0"/>
              <a:t>si les projets en cours se concrétisent</a:t>
            </a:r>
            <a:endParaRPr lang="fr-FR" dirty="0"/>
          </a:p>
        </p:txBody>
      </p:sp>
      <p:grpSp>
        <p:nvGrpSpPr>
          <p:cNvPr id="4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1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3" name="Espace réservé du contenu 5" descr="Logo-INES-RVB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Espace réservé du numéro de diapositive 3"/>
          <p:cNvSpPr txBox="1">
            <a:spLocks/>
          </p:cNvSpPr>
          <p:nvPr/>
        </p:nvSpPr>
        <p:spPr>
          <a:xfrm>
            <a:off x="8215916" y="6452400"/>
            <a:ext cx="468484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fr-FR"/>
            </a:defPPr>
            <a:lvl1pPr marL="0" algn="r" defTabSz="457200" rtl="0" eaLnBrk="1" latinLnBrk="0" hangingPunct="1">
              <a:lnSpc>
                <a:spcPts val="700"/>
              </a:lnSpc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47907-0127-4476-A71B-9F125055824C}" type="slidenum">
              <a:rPr lang="fr-FR" smtClean="0"/>
              <a:pPr/>
              <a:t>24</a:t>
            </a:fld>
            <a:endParaRPr lang="fr-FR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2107619" y="1325880"/>
          <a:ext cx="6783015" cy="539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012"/>
                <a:gridCol w="1411383"/>
                <a:gridCol w="1411383"/>
                <a:gridCol w="1498237"/>
              </a:tblGrid>
              <a:tr h="3960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/>
                        <a:t>Branche-Bu-Entité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 smtClean="0"/>
                        <a:t>Application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 smtClean="0"/>
                        <a:t>Hypothèses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/>
                        <a:t>Estimations </a:t>
                      </a:r>
                      <a:r>
                        <a:rPr lang="fr-FR" sz="1400" u="none" strike="noStrike" dirty="0" smtClean="0"/>
                        <a:t>2017</a:t>
                      </a:r>
                    </a:p>
                    <a:p>
                      <a:pPr algn="l" fontAlgn="ctr"/>
                      <a:r>
                        <a:rPr lang="fr-FR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Coûts mensuels (€)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APSARA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Décomm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6 240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Décomm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Frontal Dirco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Décomm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/>
                        <a:t>GDC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FR-B2B/EC/HQ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MPT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/>
                        <a:t>GDC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FR-B2B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6 240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AMADEUS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11 022</a:t>
                      </a:r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OCEEAN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/>
                        <a:t>GDC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Décomm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FR-B2C/DCRF/DMPR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4 160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FR-B2C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15 182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GBS/IT/EIT-FR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SIMILI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Décomm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EDOElec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50 501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30 261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 smtClean="0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89 079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GDFE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/>
                        <a:t>GDC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GEM/GEM/FR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Gospel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 err="1"/>
                        <a:t>Legacy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34 432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204 273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NEWCORP/DFC/DFG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/>
                        <a:t>GDC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NEWCORP/DRH/HQ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SIDRH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400" u="none" strike="noStrike" dirty="0"/>
                        <a:t>GDC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/>
                </a:tc>
              </a:tr>
              <a:tr h="216000">
                <a:tc gridSpan="3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fr-FR" sz="14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</a:t>
                      </a:r>
                      <a:endParaRPr lang="fr-FR" sz="1400" b="1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endParaRPr lang="fr-FR" sz="14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/>
                        <a:t>0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Migration GDC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Impact / risques techniques</a:t>
            </a:r>
            <a:endParaRPr lang="en-US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 smtClean="0"/>
              <a:t>TITRE DE LA PRESENTATION</a:t>
            </a:r>
            <a:endParaRPr lang="fr-FR" dirty="0"/>
          </a:p>
        </p:txBody>
      </p:sp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18524"/>
              </p:ext>
            </p:extLst>
          </p:nvPr>
        </p:nvGraphicFramePr>
        <p:xfrm>
          <a:off x="180198" y="1764898"/>
          <a:ext cx="8809748" cy="4823105"/>
        </p:xfrm>
        <a:graphic>
          <a:graphicData uri="http://schemas.openxmlformats.org/drawingml/2006/table">
            <a:tbl>
              <a:tblPr firstRow="1" bandCol="1">
                <a:tableStyleId>{8A107856-5554-42FB-B03E-39F5DBC370BA}</a:tableStyleId>
              </a:tblPr>
              <a:tblGrid>
                <a:gridCol w="801974"/>
                <a:gridCol w="2669258"/>
                <a:gridCol w="2669258"/>
                <a:gridCol w="1334629"/>
                <a:gridCol w="1334629"/>
              </a:tblGrid>
              <a:tr h="3177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Hors support éditeur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 cours de transformation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Supporté par l’éditeur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6436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lvl="0" algn="ctr"/>
                      <a:r>
                        <a:rPr lang="fr-FR" sz="900" kern="1200" dirty="0" smtClean="0"/>
                        <a:t>B2C</a:t>
                      </a:r>
                      <a:endParaRPr lang="fr-FR" sz="9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Janvier 2017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616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/>
                        <a:t>B2B</a:t>
                      </a:r>
                      <a:endParaRPr lang="fr-FR" sz="9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616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GBS/ENGIE IT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616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NEWCORP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616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616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GrDF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Octobre</a:t>
                      </a:r>
                      <a:r>
                        <a:rPr lang="fr-FR" sz="9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3616">
                <a:tc>
                  <a:txBody>
                    <a:bodyPr/>
                    <a:lstStyle/>
                    <a:p>
                      <a:pPr lvl="0" algn="ctr"/>
                      <a:r>
                        <a:rPr lang="fr-F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GRTgaz</a:t>
                      </a:r>
                      <a:endParaRPr lang="fr-F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ysClr val="windowText" lastClr="000000"/>
                          </a:solidFill>
                        </a:rPr>
                        <a:t>≤2015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Rectangle à coins arrondis 33"/>
          <p:cNvSpPr/>
          <p:nvPr/>
        </p:nvSpPr>
        <p:spPr>
          <a:xfrm>
            <a:off x="3695648" y="3390900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Cristal Echanges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5030619" y="3390900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GAIA Echanges</a:t>
            </a:r>
          </a:p>
        </p:txBody>
      </p:sp>
      <p:sp>
        <p:nvSpPr>
          <p:cNvPr id="36" name="Rectangle à coins arrondis 35"/>
          <p:cNvSpPr/>
          <p:nvPr/>
        </p:nvSpPr>
        <p:spPr>
          <a:xfrm>
            <a:off x="4362378" y="3390900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ADVEGA Echanges</a:t>
            </a:r>
          </a:p>
        </p:txBody>
      </p:sp>
      <p:sp>
        <p:nvSpPr>
          <p:cNvPr id="37" name="Rectangle à coins arrondis 36"/>
          <p:cNvSpPr/>
          <p:nvPr/>
        </p:nvSpPr>
        <p:spPr>
          <a:xfrm>
            <a:off x="1010840" y="3390900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SIMILI Echanges</a:t>
            </a:r>
          </a:p>
        </p:txBody>
      </p:sp>
      <p:sp>
        <p:nvSpPr>
          <p:cNvPr id="38" name="Rectangle à coins arrondis 37"/>
          <p:cNvSpPr/>
          <p:nvPr/>
        </p:nvSpPr>
        <p:spPr>
          <a:xfrm>
            <a:off x="3670475" y="2113262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OCTOPUS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4326183" y="2113262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Orchestra</a:t>
            </a:r>
          </a:p>
        </p:txBody>
      </p:sp>
      <p:sp>
        <p:nvSpPr>
          <p:cNvPr id="40" name="Rectangle à coins arrondis 39"/>
          <p:cNvSpPr/>
          <p:nvPr/>
        </p:nvSpPr>
        <p:spPr>
          <a:xfrm>
            <a:off x="4984899" y="2113262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TSS Echanges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4986049" y="2402276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OSP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Rectangle à coins arrondis 41"/>
          <p:cNvSpPr/>
          <p:nvPr/>
        </p:nvSpPr>
        <p:spPr>
          <a:xfrm>
            <a:off x="4329585" y="2402276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err="1" smtClean="0">
                <a:solidFill>
                  <a:srgbClr val="FFFFFF"/>
                </a:solidFill>
                <a:cs typeface="Arial"/>
              </a:rPr>
              <a:t>Akio</a:t>
            </a:r>
            <a:endParaRPr lang="fr-FR" sz="600" kern="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3676992" y="2402276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lgDashDotDot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SYMAON</a:t>
            </a:r>
          </a:p>
        </p:txBody>
      </p:sp>
      <p:sp>
        <p:nvSpPr>
          <p:cNvPr id="44" name="Rectangle à coins arrondis 43"/>
          <p:cNvSpPr/>
          <p:nvPr/>
        </p:nvSpPr>
        <p:spPr>
          <a:xfrm>
            <a:off x="6345013" y="2111357"/>
            <a:ext cx="630000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AMADEUS Echanges</a:t>
            </a:r>
          </a:p>
        </p:txBody>
      </p:sp>
      <p:sp>
        <p:nvSpPr>
          <p:cNvPr id="45" name="Rectangle à coins arrondis 44"/>
          <p:cNvSpPr/>
          <p:nvPr/>
        </p:nvSpPr>
        <p:spPr>
          <a:xfrm>
            <a:off x="1014237" y="2111357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Frontal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5662671" y="2113262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APSARA</a:t>
            </a:r>
            <a:endParaRPr kumimoji="0" lang="fr-FR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Rectangle à coins arrondis 46"/>
          <p:cNvSpPr/>
          <p:nvPr/>
        </p:nvSpPr>
        <p:spPr>
          <a:xfrm>
            <a:off x="1677331" y="2111357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IGE/MPT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7689320" y="2111357"/>
            <a:ext cx="630000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cs typeface="Arial"/>
              </a:rPr>
              <a:t>Switch</a:t>
            </a:r>
          </a:p>
        </p:txBody>
      </p:sp>
      <p:sp>
        <p:nvSpPr>
          <p:cNvPr id="50" name="Rectangle à coins arrondis 49"/>
          <p:cNvSpPr/>
          <p:nvPr/>
        </p:nvSpPr>
        <p:spPr>
          <a:xfrm>
            <a:off x="8348036" y="2111357"/>
            <a:ext cx="630000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Sindi</a:t>
            </a:r>
          </a:p>
        </p:txBody>
      </p:sp>
      <p:sp>
        <p:nvSpPr>
          <p:cNvPr id="51" name="Rectangle à coins arrondis 50"/>
          <p:cNvSpPr/>
          <p:nvPr/>
        </p:nvSpPr>
        <p:spPr>
          <a:xfrm>
            <a:off x="1010840" y="2778601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Facture électronique (FAE)</a:t>
            </a:r>
          </a:p>
        </p:txBody>
      </p:sp>
      <p:sp>
        <p:nvSpPr>
          <p:cNvPr id="52" name="Rectangle à coins arrondis 51"/>
          <p:cNvSpPr/>
          <p:nvPr/>
        </p:nvSpPr>
        <p:spPr>
          <a:xfrm>
            <a:off x="4354899" y="4054519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Acciline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1010840" y="4054519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ITB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7718036" y="4054519"/>
            <a:ext cx="630000" cy="26043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APACH’ Echanges</a:t>
            </a:r>
          </a:p>
        </p:txBody>
      </p:sp>
      <p:sp>
        <p:nvSpPr>
          <p:cNvPr id="55" name="Rectangle à coins arrondis 54"/>
          <p:cNvSpPr/>
          <p:nvPr/>
        </p:nvSpPr>
        <p:spPr>
          <a:xfrm>
            <a:off x="3688169" y="4054519"/>
            <a:ext cx="630000" cy="260439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Pegasus Echanges</a:t>
            </a:r>
          </a:p>
        </p:txBody>
      </p:sp>
      <p:sp>
        <p:nvSpPr>
          <p:cNvPr id="56" name="Rectangle à coins arrondis 55"/>
          <p:cNvSpPr/>
          <p:nvPr/>
        </p:nvSpPr>
        <p:spPr>
          <a:xfrm>
            <a:off x="1669557" y="4054519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SIDRH Echanges</a:t>
            </a:r>
          </a:p>
        </p:txBody>
      </p:sp>
      <p:sp>
        <p:nvSpPr>
          <p:cNvPr id="62" name="Rectangle à coins arrondis 61"/>
          <p:cNvSpPr/>
          <p:nvPr/>
        </p:nvSpPr>
        <p:spPr>
          <a:xfrm>
            <a:off x="1001315" y="5991936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Pegaséo Echanges</a:t>
            </a:r>
          </a:p>
        </p:txBody>
      </p:sp>
      <p:sp>
        <p:nvSpPr>
          <p:cNvPr id="63" name="Rectangle à coins arrondis 62"/>
          <p:cNvSpPr/>
          <p:nvPr/>
        </p:nvSpPr>
        <p:spPr>
          <a:xfrm>
            <a:off x="1001315" y="5624238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FormerGaz Echanges</a:t>
            </a:r>
          </a:p>
        </p:txBody>
      </p:sp>
      <p:sp>
        <p:nvSpPr>
          <p:cNvPr id="64" name="Rectangle à coins arrondis 63"/>
          <p:cNvSpPr/>
          <p:nvPr/>
        </p:nvSpPr>
        <p:spPr>
          <a:xfrm>
            <a:off x="2990005" y="4713609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GDFE Echanges</a:t>
            </a:r>
          </a:p>
        </p:txBody>
      </p:sp>
      <p:sp>
        <p:nvSpPr>
          <p:cNvPr id="65" name="Rectangle à coins arrondis 64"/>
          <p:cNvSpPr/>
          <p:nvPr/>
        </p:nvSpPr>
        <p:spPr>
          <a:xfrm>
            <a:off x="2990005" y="2111357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OCEEAN</a:t>
            </a:r>
          </a:p>
        </p:txBody>
      </p:sp>
      <p:sp>
        <p:nvSpPr>
          <p:cNvPr id="66" name="Rectangle à coins arrondis 65"/>
          <p:cNvSpPr/>
          <p:nvPr/>
        </p:nvSpPr>
        <p:spPr>
          <a:xfrm>
            <a:off x="2334685" y="2111357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PBP</a:t>
            </a:r>
          </a:p>
        </p:txBody>
      </p:sp>
      <p:sp>
        <p:nvSpPr>
          <p:cNvPr id="58" name="Rectangle à coins arrondis 57"/>
          <p:cNvSpPr/>
          <p:nvPr/>
        </p:nvSpPr>
        <p:spPr>
          <a:xfrm>
            <a:off x="2332651" y="2778601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IGE/MPT</a:t>
            </a:r>
          </a:p>
        </p:txBody>
      </p:sp>
      <p:sp>
        <p:nvSpPr>
          <p:cNvPr id="60" name="Rectangle à coins arrondis 59"/>
          <p:cNvSpPr/>
          <p:nvPr/>
        </p:nvSpPr>
        <p:spPr>
          <a:xfrm>
            <a:off x="1669557" y="2778601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APSARA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2990005" y="2778601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DECLIC</a:t>
            </a:r>
          </a:p>
        </p:txBody>
      </p:sp>
      <p:sp>
        <p:nvSpPr>
          <p:cNvPr id="70" name="Rectangle à coins arrondis 69"/>
          <p:cNvSpPr/>
          <p:nvPr/>
        </p:nvSpPr>
        <p:spPr>
          <a:xfrm>
            <a:off x="2332651" y="4713608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FEDEX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4" name="Rectangle à coins arrondis 73"/>
          <p:cNvSpPr/>
          <p:nvPr/>
        </p:nvSpPr>
        <p:spPr>
          <a:xfrm>
            <a:off x="1001315" y="5356342"/>
            <a:ext cx="2195484" cy="239321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Applis GrDF</a:t>
            </a:r>
          </a:p>
        </p:txBody>
      </p:sp>
      <p:sp>
        <p:nvSpPr>
          <p:cNvPr id="75" name="Rectangle à coins arrondis 74"/>
          <p:cNvSpPr/>
          <p:nvPr/>
        </p:nvSpPr>
        <p:spPr>
          <a:xfrm>
            <a:off x="1001315" y="5033393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Gospel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1001315" y="4713609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err="1" smtClean="0">
                <a:solidFill>
                  <a:srgbClr val="FFFFFF"/>
                </a:solidFill>
                <a:latin typeface="Arial"/>
                <a:cs typeface="Arial"/>
              </a:rPr>
              <a:t>EDOElec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7" name="Rectangle à coins arrondis 76"/>
          <p:cNvSpPr/>
          <p:nvPr/>
        </p:nvSpPr>
        <p:spPr>
          <a:xfrm>
            <a:off x="1669557" y="4713609"/>
            <a:ext cx="630000" cy="260439"/>
          </a:xfrm>
          <a:prstGeom prst="roundRect">
            <a:avLst/>
          </a:prstGeom>
          <a:solidFill>
            <a:srgbClr val="FF3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EDOR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6345013" y="5345622"/>
            <a:ext cx="630000" cy="239321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POC AMR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718036" y="5356342"/>
            <a:ext cx="630000" cy="239321"/>
          </a:xfrm>
          <a:prstGeom prst="roundRect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600" kern="0" dirty="0" smtClean="0">
                <a:solidFill>
                  <a:srgbClr val="FFFFFF"/>
                </a:solidFill>
                <a:latin typeface="Arial"/>
                <a:cs typeface="Arial"/>
              </a:rPr>
              <a:t>BE GrDF</a:t>
            </a:r>
            <a:endParaRPr lang="fr-FR" sz="60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7" name="Espace réservé du pied de page 6"/>
          <p:cNvSpPr txBox="1">
            <a:spLocks/>
          </p:cNvSpPr>
          <p:nvPr/>
        </p:nvSpPr>
        <p:spPr>
          <a:xfrm>
            <a:off x="1898157" y="6452400"/>
            <a:ext cx="612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Comité Clients middleware</a:t>
            </a:r>
            <a:endParaRPr kumimoji="0" lang="fr-FR" sz="7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7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68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9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Gestion </a:t>
            </a:r>
            <a:r>
              <a:rPr lang="fr-FR" dirty="0" err="1" smtClean="0"/>
              <a:t>dE</a:t>
            </a:r>
            <a:r>
              <a:rPr lang="fr-FR" dirty="0" smtClean="0"/>
              <a:t> l’Obsolescence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INES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Obsolescence infrastructure :</a:t>
            </a:r>
          </a:p>
          <a:p>
            <a:pPr lvl="1"/>
            <a:r>
              <a:rPr lang="fr-FR" dirty="0" smtClean="0"/>
              <a:t>Bandeau d’amortissement inclus dans le modèle pour les évolutions d’infrastructure (remplacement de matériel, montée de version des composants transverses dont Oracle)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Obsolescence logicielle :</a:t>
            </a:r>
          </a:p>
          <a:p>
            <a:pPr lvl="1"/>
            <a:r>
              <a:rPr lang="fr-FR" dirty="0" smtClean="0"/>
              <a:t>Fourniture des souches en respect des </a:t>
            </a:r>
            <a:r>
              <a:rPr lang="fr-FR" dirty="0" err="1" smtClean="0"/>
              <a:t>roadmaps</a:t>
            </a:r>
            <a:r>
              <a:rPr lang="fr-FR" dirty="0" smtClean="0"/>
              <a:t> éditeurs, 1 souche par an</a:t>
            </a:r>
          </a:p>
          <a:p>
            <a:pPr lvl="1"/>
            <a:r>
              <a:rPr lang="fr-FR" dirty="0" smtClean="0"/>
              <a:t>Lors de l’accostage d’un projet, fourniture de la dernière souche disponible pour maximiser le support, sauf exigence expresse du projet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Obsolescence des applications :</a:t>
            </a:r>
          </a:p>
          <a:p>
            <a:pPr lvl="1"/>
            <a:r>
              <a:rPr lang="fr-FR" dirty="0" smtClean="0"/>
              <a:t>Sous la responsabilité des CIO de branches</a:t>
            </a:r>
          </a:p>
          <a:p>
            <a:pPr lvl="1"/>
            <a:r>
              <a:rPr lang="fr-FR" dirty="0" smtClean="0"/>
              <a:t>Au quotidien, sous la responsabilité des POA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26</a:t>
            </a:fld>
            <a:endParaRPr lang="fr-FR"/>
          </a:p>
        </p:txBody>
      </p:sp>
      <p:grpSp>
        <p:nvGrpSpPr>
          <p:cNvPr id="8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9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0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341630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8371980" cy="3708000"/>
          </a:xfrm>
        </p:spPr>
        <p:txBody>
          <a:bodyPr/>
          <a:lstStyle/>
          <a:p>
            <a:r>
              <a:rPr lang="fr-FR" b="1" dirty="0" smtClean="0"/>
              <a:t>Contexte du contrat Web Echange </a:t>
            </a:r>
            <a:r>
              <a:rPr lang="fr-FR" b="1" dirty="0" err="1" smtClean="0"/>
              <a:t>Factory</a:t>
            </a:r>
            <a:r>
              <a:rPr lang="fr-FR" b="1" dirty="0" smtClean="0"/>
              <a:t> (WEF)</a:t>
            </a:r>
          </a:p>
          <a:p>
            <a:pPr lvl="1">
              <a:spcAft>
                <a:spcPts val="0"/>
              </a:spcAft>
              <a:buNone/>
            </a:pPr>
            <a:r>
              <a:rPr lang="fr-FR" b="1" dirty="0" smtClean="0">
                <a:solidFill>
                  <a:schemeClr val="tx2"/>
                </a:solidFill>
                <a:sym typeface="Wingdings" pitchFamily="2" charset="2"/>
              </a:rPr>
              <a:t> Contrat arrivant à échéances fin janvier 2017 et nécessitant la réalisation d’un nouvel appel d’offre, avec la participation des BU concernées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None/>
            </a:pPr>
            <a:endParaRPr lang="fr-FR" sz="700" u="sng" dirty="0" smtClean="0"/>
          </a:p>
          <a:p>
            <a:pPr lvl="1">
              <a:spcAft>
                <a:spcPts val="0"/>
              </a:spcAft>
            </a:pPr>
            <a:r>
              <a:rPr lang="fr-FR" u="sng" dirty="0" smtClean="0"/>
              <a:t>Titulaire du contrat</a:t>
            </a:r>
            <a:r>
              <a:rPr lang="fr-FR" dirty="0" smtClean="0"/>
              <a:t> : </a:t>
            </a:r>
            <a:r>
              <a:rPr lang="fr-FR" dirty="0" err="1" smtClean="0"/>
              <a:t>CGi</a:t>
            </a:r>
            <a:endParaRPr lang="fr-FR" dirty="0" smtClean="0"/>
          </a:p>
          <a:p>
            <a:pPr lvl="1">
              <a:spcAft>
                <a:spcPts val="0"/>
              </a:spcAft>
            </a:pPr>
            <a:r>
              <a:rPr lang="fr-FR" u="sng" dirty="0" smtClean="0"/>
              <a:t>Activités réalisées</a:t>
            </a:r>
            <a:r>
              <a:rPr lang="fr-FR" dirty="0" smtClean="0"/>
              <a:t> : principalement activités applicatives de type « conception détaillée », « réalisation », « assistance utilisateur » sur le périmètre Middleware (+ appui MOE sur du périmètre Web)</a:t>
            </a:r>
          </a:p>
          <a:p>
            <a:pPr lvl="1">
              <a:spcAft>
                <a:spcPts val="0"/>
              </a:spcAft>
            </a:pPr>
            <a:r>
              <a:rPr lang="fr-FR" u="sng" dirty="0" smtClean="0"/>
              <a:t>Périmètre applicatif</a:t>
            </a:r>
            <a:r>
              <a:rPr lang="fr-FR" dirty="0" smtClean="0"/>
              <a:t> : applications gérées par ENGIE IT (ex : </a:t>
            </a:r>
            <a:r>
              <a:rPr lang="fr-FR" dirty="0" err="1" smtClean="0"/>
              <a:t>Octopus</a:t>
            </a:r>
            <a:r>
              <a:rPr lang="fr-FR" dirty="0" smtClean="0"/>
              <a:t>) OU directement par la BU concernée (ex : </a:t>
            </a:r>
            <a:r>
              <a:rPr lang="fr-FR" dirty="0" err="1" smtClean="0"/>
              <a:t>Declic</a:t>
            </a:r>
            <a:r>
              <a:rPr lang="fr-FR" dirty="0" smtClean="0"/>
              <a:t>)</a:t>
            </a:r>
          </a:p>
          <a:p>
            <a:pPr lvl="1">
              <a:spcAft>
                <a:spcPts val="0"/>
              </a:spcAft>
            </a:pPr>
            <a:r>
              <a:rPr lang="fr-FR" u="sng" dirty="0" smtClean="0"/>
              <a:t>Situation contractuelle</a:t>
            </a:r>
            <a:r>
              <a:rPr lang="fr-FR" dirty="0" smtClean="0"/>
              <a:t> : 1</a:t>
            </a:r>
            <a:r>
              <a:rPr lang="fr-FR" baseline="30000" dirty="0" smtClean="0"/>
              <a:t>er</a:t>
            </a:r>
            <a:r>
              <a:rPr lang="fr-FR" dirty="0" smtClean="0"/>
              <a:t> février 2014 </a:t>
            </a:r>
            <a:r>
              <a:rPr lang="fr-FR" dirty="0" smtClean="0">
                <a:sym typeface="Wingdings" pitchFamily="2" charset="2"/>
              </a:rPr>
              <a:t> 31 janvier 2017 </a:t>
            </a:r>
          </a:p>
          <a:p>
            <a:pPr lvl="1">
              <a:spcAft>
                <a:spcPts val="0"/>
              </a:spcAft>
            </a:pPr>
            <a:r>
              <a:rPr lang="fr-FR" u="sng" dirty="0" smtClean="0"/>
              <a:t>Montant facturé</a:t>
            </a:r>
            <a:r>
              <a:rPr lang="fr-FR" dirty="0" smtClean="0"/>
              <a:t> au titre du contrat en 2015 : ~5 M€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b="1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sz="1100" dirty="0" smtClean="0"/>
          </a:p>
          <a:p>
            <a:pPr lvl="2">
              <a:spcBef>
                <a:spcPts val="600"/>
              </a:spcBef>
              <a:spcAft>
                <a:spcPts val="0"/>
              </a:spcAft>
            </a:pPr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2338" y="4421505"/>
            <a:ext cx="2664122" cy="163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0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D95E1E34-F7CA-4F44-9C82-00770CDDA005}" type="slidenum">
              <a:rPr lang="fr-FR" smtClean="0"/>
              <a:pPr/>
              <a:t>28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182880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</a:t>
            </a:r>
            <a:r>
              <a:rPr lang="fr-FR" sz="1400" smtClean="0"/>
              <a:t>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Périmètre applicatif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1930400"/>
            <a:ext cx="7920000" cy="3708000"/>
          </a:xfrm>
        </p:spPr>
        <p:txBody>
          <a:bodyPr/>
          <a:lstStyle/>
          <a:p>
            <a:r>
              <a:rPr lang="fr-FR" b="1" dirty="0" smtClean="0"/>
              <a:t>Quel périmètre client / applicatif ?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33618"/>
              </p:ext>
            </p:extLst>
          </p:nvPr>
        </p:nvGraphicFramePr>
        <p:xfrm>
          <a:off x="885825" y="2250605"/>
          <a:ext cx="7446645" cy="38798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5152"/>
                <a:gridCol w="1643711"/>
                <a:gridCol w="1643711"/>
                <a:gridCol w="261956"/>
                <a:gridCol w="22821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Client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smtClean="0"/>
                        <a:t>Applications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Montant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A</a:t>
                      </a:r>
                      <a:r>
                        <a:rPr lang="fr-FR" sz="1050" baseline="0" dirty="0" smtClean="0"/>
                        <a:t> inclure ?</a:t>
                      </a:r>
                      <a:endParaRPr lang="fr-FR" sz="105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ENGIE  IT (multi-BU)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smtClean="0"/>
                        <a:t>Pôle Echanges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1.007</a:t>
                      </a:r>
                      <a:r>
                        <a:rPr lang="fr-FR" sz="1050" baseline="0" dirty="0" smtClean="0"/>
                        <a:t>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r>
                        <a:rPr lang="fr-FR" sz="1050" b="1" dirty="0" smtClean="0">
                          <a:solidFill>
                            <a:srgbClr val="00B050"/>
                          </a:solidFill>
                          <a:sym typeface="Wingdings"/>
                        </a:rPr>
                        <a:t> </a:t>
                      </a:r>
                      <a:r>
                        <a:rPr lang="fr-FR" sz="1050" dirty="0" smtClean="0"/>
                        <a:t>OUI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370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ENGIE IT (B2C France - DMPA)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err="1" smtClean="0"/>
                        <a:t>Octopus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1.058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Font typeface="Wingdings"/>
                        <a:buNone/>
                      </a:pPr>
                      <a:r>
                        <a:rPr lang="fr-FR" sz="1200" b="1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r>
                        <a:rPr lang="fr-FR" sz="1050" b="1" dirty="0" smtClean="0">
                          <a:solidFill>
                            <a:srgbClr val="00B050"/>
                          </a:solidFill>
                          <a:sym typeface="Wingdings"/>
                        </a:rPr>
                        <a:t> </a:t>
                      </a:r>
                      <a:r>
                        <a:rPr lang="fr-FR" sz="1050" dirty="0" smtClean="0"/>
                        <a:t>OUI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/>
                        <a:t>GEM</a:t>
                      </a:r>
                      <a:endParaRPr lang="fr-FR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kern="0" dirty="0" smtClean="0"/>
                        <a:t>GDFE</a:t>
                      </a:r>
                      <a:endParaRPr lang="fr-F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b="0" dirty="0" smtClean="0"/>
                        <a:t>75 k€</a:t>
                      </a:r>
                      <a:endParaRPr lang="fr-F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rgbClr val="FFC000"/>
                          </a:solidFill>
                        </a:rPr>
                        <a:t>?</a:t>
                      </a:r>
                      <a:r>
                        <a:rPr lang="fr-FR" sz="1050" b="1" dirty="0" smtClean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fr-FR" sz="1050" dirty="0" smtClean="0"/>
                        <a:t>A intégrer au modèle</a:t>
                      </a:r>
                      <a:r>
                        <a:rPr lang="fr-FR" sz="1050" baseline="0" dirty="0" smtClean="0"/>
                        <a:t> cible ?</a:t>
                      </a:r>
                      <a:endParaRPr lang="fr-FR" sz="105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GDC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184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 </a:t>
                      </a:r>
                      <a:r>
                        <a:rPr lang="fr-FR" sz="1050" dirty="0" smtClean="0"/>
                        <a:t>Sortie</a:t>
                      </a:r>
                      <a:r>
                        <a:rPr lang="fr-FR" sz="1050" baseline="0" dirty="0" smtClean="0"/>
                        <a:t> du périmètre WEF à la fin du contrat </a:t>
                      </a:r>
                      <a:endParaRPr lang="fr-FR" sz="105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M&amp;S – BENELUX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1.087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 </a:t>
                      </a:r>
                      <a:r>
                        <a:rPr lang="fr-FR" sz="1050" dirty="0" smtClean="0"/>
                        <a:t>Sortie</a:t>
                      </a:r>
                      <a:r>
                        <a:rPr lang="fr-FR" sz="1050" baseline="0" dirty="0" smtClean="0"/>
                        <a:t> du périmètre WEF à la fin du contrat (contrat BENELUX)</a:t>
                      </a:r>
                      <a:endParaRPr lang="fr-FR" sz="105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Web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338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 </a:t>
                      </a:r>
                      <a:r>
                        <a:rPr lang="fr-FR" sz="1050" dirty="0" smtClean="0"/>
                        <a:t>Sortie</a:t>
                      </a:r>
                      <a:r>
                        <a:rPr lang="fr-FR" sz="1050" baseline="0" dirty="0" smtClean="0"/>
                        <a:t> du périmètre WEF à la fin du contrat  (contrat A-MOE)</a:t>
                      </a:r>
                      <a:endParaRPr lang="fr-FR" sz="105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E&amp;C</a:t>
                      </a:r>
                      <a:r>
                        <a:rPr lang="fr-FR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DMPR</a:t>
                      </a:r>
                      <a:endParaRPr lang="fr-FR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GEDCO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96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 </a:t>
                      </a:r>
                      <a:r>
                        <a:rPr lang="fr-FR" sz="1050" dirty="0" err="1" smtClean="0"/>
                        <a:t>Décommissionné</a:t>
                      </a:r>
                      <a:r>
                        <a:rPr lang="fr-FR" sz="1050" dirty="0" smtClean="0"/>
                        <a:t> d’ici mi-2017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CIGAL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36</a:t>
                      </a:r>
                      <a:r>
                        <a:rPr lang="fr-FR" sz="1050" baseline="0" dirty="0" smtClean="0"/>
                        <a:t> k€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smtClean="0">
                          <a:solidFill>
                            <a:srgbClr val="FF0000"/>
                          </a:solidFill>
                          <a:sym typeface="Wingdings"/>
                        </a:rPr>
                        <a:t> </a:t>
                      </a:r>
                      <a:r>
                        <a:rPr lang="fr-FR" sz="1050" smtClean="0"/>
                        <a:t>Décommissionné</a:t>
                      </a:r>
                      <a:endParaRPr lang="fr-FR" sz="105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France B2B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b="0" dirty="0" smtClean="0"/>
                        <a:t>DECLIC</a:t>
                      </a:r>
                      <a:endParaRPr lang="fr-F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b="0" dirty="0" smtClean="0"/>
                        <a:t>1.047 k€</a:t>
                      </a:r>
                      <a:endParaRPr lang="fr-F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smtClean="0">
                          <a:solidFill>
                            <a:srgbClr val="FF0000"/>
                          </a:solidFill>
                          <a:sym typeface="Wingdings"/>
                        </a:rPr>
                        <a:t> </a:t>
                      </a:r>
                      <a:r>
                        <a:rPr lang="fr-FR" sz="1050" smtClean="0"/>
                        <a:t>Décommissionné </a:t>
                      </a:r>
                      <a:r>
                        <a:rPr lang="fr-FR" sz="1050" dirty="0" smtClean="0"/>
                        <a:t>d’ici mi-2017</a:t>
                      </a:r>
                      <a:endParaRPr lang="fr-FR" sz="105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0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E845D1BF-877C-45B9-8AB7-282A9523F7C6}" type="slidenum">
              <a:rPr lang="fr-FR" smtClean="0"/>
              <a:pPr/>
              <a:t>29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Périmètre d’activités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 smtClean="0"/>
              <a:t>Quels activités à inclure dans le périmètre ?</a:t>
            </a:r>
          </a:p>
        </p:txBody>
      </p:sp>
      <p:sp>
        <p:nvSpPr>
          <p:cNvPr id="9" name="Espace réservé du texte 3"/>
          <p:cNvSpPr txBox="1">
            <a:spLocks/>
          </p:cNvSpPr>
          <p:nvPr/>
        </p:nvSpPr>
        <p:spPr>
          <a:xfrm>
            <a:off x="954900" y="2238300"/>
            <a:ext cx="7920000" cy="370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144000" marR="0" lvl="0" indent="-14400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fr-FR" sz="1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876" y="2613817"/>
            <a:ext cx="949828" cy="134588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100" b="1" dirty="0" smtClean="0"/>
              <a:t>Services applicatifs </a:t>
            </a:r>
            <a:r>
              <a:rPr lang="fr-FR" sz="1100" dirty="0" smtClean="0"/>
              <a:t>(Echange, </a:t>
            </a:r>
            <a:r>
              <a:rPr lang="fr-FR" sz="1100" dirty="0" err="1" smtClean="0"/>
              <a:t>Octopus</a:t>
            </a:r>
            <a:r>
              <a:rPr lang="fr-FR" sz="1100" dirty="0" smtClean="0"/>
              <a:t>)</a:t>
            </a:r>
            <a:endParaRPr lang="fr-FR" sz="1100" dirty="0"/>
          </a:p>
        </p:txBody>
      </p:sp>
      <p:sp>
        <p:nvSpPr>
          <p:cNvPr id="11" name="Rectangle 10"/>
          <p:cNvSpPr/>
          <p:nvPr/>
        </p:nvSpPr>
        <p:spPr>
          <a:xfrm>
            <a:off x="1473704" y="2613816"/>
            <a:ext cx="3946021" cy="134588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1888632" y="3172934"/>
            <a:ext cx="3188193" cy="258445"/>
          </a:xfrm>
          <a:prstGeom prst="rect">
            <a:avLst/>
          </a:prstGeom>
          <a:solidFill>
            <a:schemeClr val="accent2"/>
          </a:solidFill>
          <a:ln w="31750" cmpd="sng">
            <a:solidFill>
              <a:schemeClr val="accent2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Conception (générale (option) / détaillée), réalisation / Assistance utilisateurs</a:t>
            </a:r>
            <a:endParaRPr lang="fr-FR" sz="900" dirty="0"/>
          </a:p>
        </p:txBody>
      </p:sp>
      <p:sp>
        <p:nvSpPr>
          <p:cNvPr id="13" name="Rectangle 12"/>
          <p:cNvSpPr/>
          <p:nvPr/>
        </p:nvSpPr>
        <p:spPr>
          <a:xfrm>
            <a:off x="1888632" y="3564729"/>
            <a:ext cx="892668" cy="258445"/>
          </a:xfrm>
          <a:prstGeom prst="rect">
            <a:avLst/>
          </a:prstGeom>
          <a:solidFill>
            <a:schemeClr val="accent2"/>
          </a:solidFill>
          <a:ln w="31750" cmpd="sng">
            <a:solidFill>
              <a:schemeClr val="accent2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/>
              <a:t>Testing</a:t>
            </a:r>
            <a:endParaRPr lang="fr-FR" sz="900" dirty="0"/>
          </a:p>
        </p:txBody>
      </p:sp>
      <p:sp>
        <p:nvSpPr>
          <p:cNvPr id="14" name="Rectangle 13"/>
          <p:cNvSpPr/>
          <p:nvPr/>
        </p:nvSpPr>
        <p:spPr>
          <a:xfrm>
            <a:off x="4133850" y="3564729"/>
            <a:ext cx="942975" cy="258445"/>
          </a:xfrm>
          <a:prstGeom prst="rect">
            <a:avLst/>
          </a:prstGeom>
          <a:solidFill>
            <a:schemeClr val="accent2"/>
          </a:solidFill>
          <a:ln w="31750" cmpd="sng">
            <a:solidFill>
              <a:schemeClr val="accent2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Conduite applicative</a:t>
            </a:r>
            <a:endParaRPr lang="fr-FR" sz="900" dirty="0"/>
          </a:p>
        </p:txBody>
      </p:sp>
      <p:sp>
        <p:nvSpPr>
          <p:cNvPr id="15" name="Rectangle 14"/>
          <p:cNvSpPr/>
          <p:nvPr/>
        </p:nvSpPr>
        <p:spPr>
          <a:xfrm>
            <a:off x="537566" y="4331175"/>
            <a:ext cx="936138" cy="12981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100" b="1" dirty="0" smtClean="0"/>
              <a:t>Services d’infrastructure (INES)</a:t>
            </a:r>
            <a:endParaRPr lang="fr-FR" sz="1100" b="1" dirty="0"/>
          </a:p>
        </p:txBody>
      </p:sp>
      <p:sp>
        <p:nvSpPr>
          <p:cNvPr id="16" name="Rectangle 15"/>
          <p:cNvSpPr/>
          <p:nvPr/>
        </p:nvSpPr>
        <p:spPr>
          <a:xfrm>
            <a:off x="1473703" y="4331175"/>
            <a:ext cx="6732687" cy="12981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400" dirty="0"/>
          </a:p>
        </p:txBody>
      </p:sp>
      <p:sp>
        <p:nvSpPr>
          <p:cNvPr id="17" name="Rectangle 16"/>
          <p:cNvSpPr/>
          <p:nvPr/>
        </p:nvSpPr>
        <p:spPr>
          <a:xfrm>
            <a:off x="1888632" y="2785267"/>
            <a:ext cx="3188193" cy="258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Pilotage, conception générale</a:t>
            </a:r>
            <a:endParaRPr lang="fr-FR" sz="9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457575" y="3959699"/>
            <a:ext cx="0" cy="353856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88631" y="5283675"/>
            <a:ext cx="2711944" cy="258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900" dirty="0" smtClean="0"/>
              <a:t>PRD301, PRD302 : Stockage, Sauvegarde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27106" y="5283675"/>
            <a:ext cx="2711944" cy="258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sz="900" dirty="0" smtClean="0"/>
              <a:t>PRD300 : Hébergement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88631" y="4883625"/>
            <a:ext cx="2711944" cy="258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sz="900" dirty="0" smtClean="0"/>
              <a:t>PRD303: Exploitation 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27106" y="4883625"/>
            <a:ext cx="2711944" cy="258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sz="900" dirty="0" smtClean="0"/>
              <a:t>PRD305 : Exploitation technique et appli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27106" y="4457700"/>
            <a:ext cx="2711944" cy="258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sz="900" dirty="0" smtClean="0"/>
              <a:t>PRD306 : </a:t>
            </a:r>
            <a:r>
              <a:rPr lang="fr-FR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Gestion plan de </a:t>
            </a:r>
            <a:r>
              <a:rPr lang="fr-FR" sz="9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prod</a:t>
            </a:r>
            <a:endParaRPr lang="fr-FR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11241" y="3564729"/>
            <a:ext cx="892668" cy="258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Incidents bloquants</a:t>
            </a:r>
            <a:endParaRPr lang="fr-FR" sz="900" dirty="0"/>
          </a:p>
        </p:txBody>
      </p:sp>
      <p:sp>
        <p:nvSpPr>
          <p:cNvPr id="34" name="Rectangle 33"/>
          <p:cNvSpPr/>
          <p:nvPr/>
        </p:nvSpPr>
        <p:spPr>
          <a:xfrm>
            <a:off x="1888631" y="4457700"/>
            <a:ext cx="1321294" cy="258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sz="900" dirty="0" smtClean="0"/>
              <a:t>DVM40x : architecture middleware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43275" y="4457700"/>
            <a:ext cx="1257300" cy="2584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6"/>
              </a:gs>
            </a:gsLst>
            <a:lin ang="10800000" scaled="1"/>
            <a:tileRect/>
          </a:gradFill>
          <a:ln w="31750" cmpd="sng">
            <a:noFill/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900" dirty="0" smtClean="0"/>
              <a:t>DVM40x : expertise middleware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239657" y="2004980"/>
            <a:ext cx="471488" cy="258445"/>
          </a:xfrm>
          <a:prstGeom prst="rect">
            <a:avLst/>
          </a:prstGeom>
          <a:solidFill>
            <a:schemeClr val="accent2"/>
          </a:solidFill>
          <a:ln w="31750" cmpd="sng">
            <a:solidFill>
              <a:schemeClr val="accent2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/>
          </a:p>
        </p:txBody>
      </p:sp>
      <p:sp>
        <p:nvSpPr>
          <p:cNvPr id="37" name="Rectangle 36"/>
          <p:cNvSpPr/>
          <p:nvPr/>
        </p:nvSpPr>
        <p:spPr>
          <a:xfrm>
            <a:off x="7239657" y="2419028"/>
            <a:ext cx="471488" cy="258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fr-FR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39657" y="2848923"/>
            <a:ext cx="471488" cy="2584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6"/>
              </a:gs>
            </a:gsLst>
            <a:lin ang="10800000" scaled="1"/>
            <a:tileRect/>
          </a:gradFill>
          <a:ln w="31750" cmpd="sng">
            <a:noFill/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9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7239657" y="3269292"/>
            <a:ext cx="471488" cy="258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/>
          </a:p>
        </p:txBody>
      </p:sp>
      <p:sp>
        <p:nvSpPr>
          <p:cNvPr id="40" name="ZoneTexte 39"/>
          <p:cNvSpPr txBox="1"/>
          <p:nvPr/>
        </p:nvSpPr>
        <p:spPr>
          <a:xfrm>
            <a:off x="7744578" y="2001815"/>
            <a:ext cx="96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Intégré</a:t>
            </a:r>
            <a:endParaRPr lang="fr-FR" sz="1100" dirty="0"/>
          </a:p>
        </p:txBody>
      </p:sp>
      <p:sp>
        <p:nvSpPr>
          <p:cNvPr id="41" name="ZoneTexte 40"/>
          <p:cNvSpPr txBox="1"/>
          <p:nvPr/>
        </p:nvSpPr>
        <p:spPr>
          <a:xfrm>
            <a:off x="7744578" y="2415863"/>
            <a:ext cx="96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A étudier</a:t>
            </a:r>
            <a:endParaRPr lang="fr-FR" sz="1100" dirty="0"/>
          </a:p>
        </p:txBody>
      </p:sp>
      <p:sp>
        <p:nvSpPr>
          <p:cNvPr id="42" name="ZoneTexte 41"/>
          <p:cNvSpPr txBox="1"/>
          <p:nvPr/>
        </p:nvSpPr>
        <p:spPr>
          <a:xfrm>
            <a:off x="7744578" y="2848923"/>
            <a:ext cx="96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En partie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>
            <a:off x="7744578" y="3266127"/>
            <a:ext cx="1235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Hors périmètre</a:t>
            </a:r>
            <a:endParaRPr lang="fr-FR" sz="1100" dirty="0"/>
          </a:p>
        </p:txBody>
      </p:sp>
      <p:cxnSp>
        <p:nvCxnSpPr>
          <p:cNvPr id="45" name="Connecteur droit 44"/>
          <p:cNvCxnSpPr/>
          <p:nvPr/>
        </p:nvCxnSpPr>
        <p:spPr>
          <a:xfrm>
            <a:off x="7058495" y="1843562"/>
            <a:ext cx="0" cy="1832609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058495" y="3685696"/>
            <a:ext cx="184785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46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48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55B7288D-A14B-4327-8E08-8B6BD11DEB45}" type="slidenum">
              <a:rPr lang="fr-FR" smtClean="0"/>
              <a:pPr/>
              <a:t>30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necteur droit 62"/>
          <p:cNvCxnSpPr/>
          <p:nvPr/>
        </p:nvCxnSpPr>
        <p:spPr>
          <a:xfrm>
            <a:off x="8994000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995464" y="2505075"/>
            <a:ext cx="419472" cy="317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5206097" y="2505075"/>
            <a:ext cx="266700" cy="317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Macro-planning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7725" y="2124000"/>
            <a:ext cx="7920000" cy="3708000"/>
          </a:xfrm>
        </p:spPr>
        <p:txBody>
          <a:bodyPr/>
          <a:lstStyle/>
          <a:p>
            <a:r>
              <a:rPr lang="fr-FR" b="1" dirty="0" smtClean="0"/>
              <a:t>Macro-planning de l’appel d’offre proposé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586472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281797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986647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81972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377297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072622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777472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5472797" y="2124000"/>
            <a:ext cx="0" cy="35556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177647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6872972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56693" y="2762250"/>
            <a:ext cx="89873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-113429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Mai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81896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Juin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286746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Juil.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986647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Août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686548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Sept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386449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Oct.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072622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Nov.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777472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Déc.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504428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Jan.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170671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Fév.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4334818" y="4519366"/>
            <a:ext cx="1605334" cy="392783"/>
          </a:xfrm>
          <a:prstGeom prst="chevron">
            <a:avLst>
              <a:gd name="adj" fmla="val 160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 smtClean="0"/>
              <a:t>3) Notation écrite, oraux</a:t>
            </a:r>
            <a:endParaRPr lang="fr-FR" sz="1000" b="1" dirty="0"/>
          </a:p>
        </p:txBody>
      </p:sp>
      <p:sp>
        <p:nvSpPr>
          <p:cNvPr id="47" name="Chevron 46"/>
          <p:cNvSpPr/>
          <p:nvPr/>
        </p:nvSpPr>
        <p:spPr>
          <a:xfrm>
            <a:off x="3350570" y="4078039"/>
            <a:ext cx="1071747" cy="392783"/>
          </a:xfrm>
          <a:prstGeom prst="chevron">
            <a:avLst>
              <a:gd name="adj" fmla="val 160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smtClean="0"/>
              <a:t>2) Réponse fournisseurs</a:t>
            </a:r>
          </a:p>
        </p:txBody>
      </p:sp>
      <p:sp>
        <p:nvSpPr>
          <p:cNvPr id="51" name="Étoile à 5 branches 50"/>
          <p:cNvSpPr/>
          <p:nvPr/>
        </p:nvSpPr>
        <p:spPr>
          <a:xfrm>
            <a:off x="3274369" y="4144714"/>
            <a:ext cx="216392" cy="216392"/>
          </a:xfrm>
          <a:prstGeom prst="star5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2319165" y="4059908"/>
            <a:ext cx="1031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50" dirty="0" smtClean="0">
                <a:solidFill>
                  <a:srgbClr val="C00000"/>
                </a:solidFill>
              </a:rPr>
              <a:t>Entre 4 et 6 fournisseurs</a:t>
            </a:r>
            <a:endParaRPr lang="fr-FR" sz="1050" dirty="0">
              <a:solidFill>
                <a:srgbClr val="C0000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6088217" y="4489178"/>
            <a:ext cx="10314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50" dirty="0" smtClean="0">
                <a:solidFill>
                  <a:srgbClr val="C00000"/>
                </a:solidFill>
              </a:rPr>
              <a:t>2 fournisseurs</a:t>
            </a:r>
            <a:endParaRPr lang="fr-FR" sz="1050" dirty="0">
              <a:solidFill>
                <a:srgbClr val="C00000"/>
              </a:solidFill>
            </a:endParaRPr>
          </a:p>
        </p:txBody>
      </p:sp>
      <p:cxnSp>
        <p:nvCxnSpPr>
          <p:cNvPr id="61" name="Connecteur droit 60"/>
          <p:cNvCxnSpPr/>
          <p:nvPr/>
        </p:nvCxnSpPr>
        <p:spPr>
          <a:xfrm>
            <a:off x="7575273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6872972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Mars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8268198" y="2505075"/>
            <a:ext cx="0" cy="31745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7565897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Avril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4713175" y="2124000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tx2"/>
                </a:solidFill>
              </a:rPr>
              <a:t>2016</a:t>
            </a:r>
            <a:endParaRPr lang="fr-FR" sz="1100" b="1" dirty="0">
              <a:solidFill>
                <a:schemeClr val="tx2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5512529" y="2124000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tx2"/>
                </a:solidFill>
              </a:rPr>
              <a:t>2017</a:t>
            </a:r>
            <a:endParaRPr lang="fr-FR" sz="1100" b="1" dirty="0">
              <a:solidFill>
                <a:schemeClr val="tx2"/>
              </a:solidFill>
            </a:endParaRPr>
          </a:p>
        </p:txBody>
      </p:sp>
      <p:sp>
        <p:nvSpPr>
          <p:cNvPr id="43" name="Chevron 42"/>
          <p:cNvSpPr/>
          <p:nvPr/>
        </p:nvSpPr>
        <p:spPr>
          <a:xfrm>
            <a:off x="7909125" y="5182513"/>
            <a:ext cx="1057648" cy="400050"/>
          </a:xfrm>
          <a:prstGeom prst="chevron">
            <a:avLst>
              <a:gd name="adj" fmla="val 2142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000" b="1" dirty="0" smtClean="0"/>
              <a:t>5) </a:t>
            </a:r>
            <a:r>
              <a:rPr lang="fr-FR" sz="1000" b="1" dirty="0" err="1" smtClean="0"/>
              <a:t>Négo</a:t>
            </a:r>
            <a:r>
              <a:rPr lang="fr-FR" sz="1000" b="1" dirty="0" smtClean="0"/>
              <a:t> finale &amp; choix</a:t>
            </a:r>
            <a:endParaRPr lang="fr-FR" sz="1000" b="1" dirty="0"/>
          </a:p>
        </p:txBody>
      </p:sp>
      <p:sp>
        <p:nvSpPr>
          <p:cNvPr id="42" name="Chevron 41"/>
          <p:cNvSpPr/>
          <p:nvPr/>
        </p:nvSpPr>
        <p:spPr>
          <a:xfrm>
            <a:off x="6151621" y="4738440"/>
            <a:ext cx="1836104" cy="392783"/>
          </a:xfrm>
          <a:prstGeom prst="chevron">
            <a:avLst>
              <a:gd name="adj" fmla="val 160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 smtClean="0"/>
              <a:t>4) Due diligence</a:t>
            </a:r>
            <a:endParaRPr lang="fr-FR" sz="1000" b="1" dirty="0"/>
          </a:p>
        </p:txBody>
      </p:sp>
      <p:sp>
        <p:nvSpPr>
          <p:cNvPr id="70" name="Chevron 69"/>
          <p:cNvSpPr/>
          <p:nvPr/>
        </p:nvSpPr>
        <p:spPr>
          <a:xfrm>
            <a:off x="211300" y="2901699"/>
            <a:ext cx="3286643" cy="1151050"/>
          </a:xfrm>
          <a:prstGeom prst="chevron">
            <a:avLst>
              <a:gd name="adj" fmla="val 74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900" b="1" dirty="0" smtClean="0"/>
              <a:t>1) Sélection panel fournisseur &amp; envoi </a:t>
            </a:r>
            <a:r>
              <a:rPr lang="fr-FR" sz="900" b="1" dirty="0" err="1" smtClean="0"/>
              <a:t>brief</a:t>
            </a:r>
            <a:endParaRPr lang="fr-FR" sz="900" b="1" dirty="0"/>
          </a:p>
        </p:txBody>
      </p:sp>
      <p:sp>
        <p:nvSpPr>
          <p:cNvPr id="57" name="Chevron 56"/>
          <p:cNvSpPr/>
          <p:nvPr/>
        </p:nvSpPr>
        <p:spPr>
          <a:xfrm>
            <a:off x="795221" y="3505200"/>
            <a:ext cx="439431" cy="234036"/>
          </a:xfrm>
          <a:prstGeom prst="chevron">
            <a:avLst>
              <a:gd name="adj" fmla="val 16050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err="1" smtClean="0">
                <a:solidFill>
                  <a:schemeClr val="tx1"/>
                </a:solidFill>
              </a:rPr>
              <a:t>Brief</a:t>
            </a:r>
            <a:r>
              <a:rPr lang="fr-FR" sz="600" dirty="0" smtClean="0">
                <a:solidFill>
                  <a:schemeClr val="tx1"/>
                </a:solidFill>
              </a:rPr>
              <a:t> light</a:t>
            </a:r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55" name="Chevron 54"/>
          <p:cNvSpPr/>
          <p:nvPr/>
        </p:nvSpPr>
        <p:spPr>
          <a:xfrm>
            <a:off x="272923" y="3140255"/>
            <a:ext cx="742571" cy="262164"/>
          </a:xfrm>
          <a:prstGeom prst="chevron">
            <a:avLst>
              <a:gd name="adj" fmla="val 13729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Cadrage / stratégie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56" name="Chevron 55"/>
          <p:cNvSpPr/>
          <p:nvPr/>
        </p:nvSpPr>
        <p:spPr>
          <a:xfrm>
            <a:off x="2709884" y="3505200"/>
            <a:ext cx="359888" cy="234036"/>
          </a:xfrm>
          <a:prstGeom prst="chevron">
            <a:avLst>
              <a:gd name="adj" fmla="val 16050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600" dirty="0" smtClean="0">
                <a:solidFill>
                  <a:schemeClr val="tx1"/>
                </a:solidFill>
              </a:rPr>
              <a:t>Echange </a:t>
            </a:r>
            <a:r>
              <a:rPr lang="fr-FR" sz="600" dirty="0" err="1" smtClean="0">
                <a:solidFill>
                  <a:schemeClr val="tx1"/>
                </a:solidFill>
              </a:rPr>
              <a:t>fourn</a:t>
            </a:r>
            <a:r>
              <a:rPr lang="fr-FR" sz="600" dirty="0" smtClean="0">
                <a:solidFill>
                  <a:schemeClr val="tx1"/>
                </a:solidFill>
              </a:rPr>
              <a:t>.</a:t>
            </a:r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1995464" y="3766010"/>
            <a:ext cx="1390984" cy="234036"/>
          </a:xfrm>
          <a:prstGeom prst="chevron">
            <a:avLst>
              <a:gd name="adj" fmla="val 16050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>
                <a:solidFill>
                  <a:schemeClr val="tx1"/>
                </a:solidFill>
              </a:rPr>
              <a:t>Actualisation </a:t>
            </a:r>
            <a:r>
              <a:rPr lang="fr-FR" sz="600" dirty="0" err="1" smtClean="0">
                <a:solidFill>
                  <a:schemeClr val="tx1"/>
                </a:solidFill>
              </a:rPr>
              <a:t>brief</a:t>
            </a:r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49" name="Étoile à 5 branches 48"/>
          <p:cNvSpPr/>
          <p:nvPr/>
        </p:nvSpPr>
        <p:spPr>
          <a:xfrm>
            <a:off x="787332" y="3309484"/>
            <a:ext cx="216392" cy="216392"/>
          </a:xfrm>
          <a:prstGeom prst="star5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795222" y="3110378"/>
            <a:ext cx="1031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50" dirty="0" err="1" smtClean="0">
                <a:solidFill>
                  <a:srgbClr val="C00000"/>
                </a:solidFill>
              </a:rPr>
              <a:t>Core</a:t>
            </a:r>
            <a:r>
              <a:rPr lang="fr-FR" sz="1050" dirty="0" smtClean="0">
                <a:solidFill>
                  <a:srgbClr val="C00000"/>
                </a:solidFill>
              </a:rPr>
              <a:t>-Team nommée</a:t>
            </a:r>
            <a:endParaRPr lang="fr-FR" sz="1050" dirty="0">
              <a:solidFill>
                <a:srgbClr val="C00000"/>
              </a:solidFill>
            </a:endParaRPr>
          </a:p>
        </p:txBody>
      </p:sp>
      <p:sp>
        <p:nvSpPr>
          <p:cNvPr id="53" name="Étoile à 5 branches 52"/>
          <p:cNvSpPr/>
          <p:nvPr/>
        </p:nvSpPr>
        <p:spPr>
          <a:xfrm>
            <a:off x="5935229" y="4616136"/>
            <a:ext cx="216392" cy="216392"/>
          </a:xfrm>
          <a:prstGeom prst="star5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toile à 5 branches 71"/>
          <p:cNvSpPr/>
          <p:nvPr/>
        </p:nvSpPr>
        <p:spPr>
          <a:xfrm>
            <a:off x="8858577" y="5267418"/>
            <a:ext cx="216392" cy="216392"/>
          </a:xfrm>
          <a:prstGeom prst="star5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/>
          <p:cNvSpPr txBox="1"/>
          <p:nvPr/>
        </p:nvSpPr>
        <p:spPr>
          <a:xfrm>
            <a:off x="8019974" y="5582563"/>
            <a:ext cx="10314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50" dirty="0" smtClean="0">
                <a:solidFill>
                  <a:srgbClr val="C00000"/>
                </a:solidFill>
              </a:rPr>
              <a:t>Décision</a:t>
            </a:r>
            <a:endParaRPr lang="fr-FR" sz="1050" dirty="0">
              <a:solidFill>
                <a:srgbClr val="C00000"/>
              </a:solidFill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6170671" y="2124000"/>
            <a:ext cx="0" cy="3712479"/>
          </a:xfrm>
          <a:prstGeom prst="straightConnector1">
            <a:avLst/>
          </a:prstGeom>
          <a:ln>
            <a:prstDash val="dash"/>
            <a:tailEnd type="none" w="lg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51621" y="1923945"/>
            <a:ext cx="92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3"/>
                </a:solidFill>
              </a:rPr>
              <a:t>FIN DE CONTRAT</a:t>
            </a:r>
            <a:endParaRPr lang="fr-FR" sz="1000" b="1" dirty="0">
              <a:solidFill>
                <a:schemeClr val="accent3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>
            <a:off x="1237304" y="3505200"/>
            <a:ext cx="758160" cy="234036"/>
          </a:xfrm>
          <a:prstGeom prst="chevron">
            <a:avLst>
              <a:gd name="adj" fmla="val 16050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600" dirty="0" smtClean="0">
                <a:solidFill>
                  <a:schemeClr val="tx1"/>
                </a:solidFill>
              </a:rPr>
              <a:t>Réponse </a:t>
            </a:r>
            <a:r>
              <a:rPr lang="fr-FR" sz="600" dirty="0" err="1" smtClean="0">
                <a:solidFill>
                  <a:schemeClr val="tx1"/>
                </a:solidFill>
              </a:rPr>
              <a:t>brief</a:t>
            </a:r>
            <a:endParaRPr lang="fr-FR" sz="600" dirty="0" smtClean="0">
              <a:solidFill>
                <a:schemeClr val="tx1"/>
              </a:solidFill>
            </a:endParaRPr>
          </a:p>
          <a:p>
            <a:pPr algn="ctr"/>
            <a:r>
              <a:rPr lang="fr-FR" sz="600" dirty="0" smtClean="0">
                <a:solidFill>
                  <a:schemeClr val="tx1"/>
                </a:solidFill>
              </a:rPr>
              <a:t>Ecrite </a:t>
            </a:r>
            <a:r>
              <a:rPr lang="fr-FR" sz="600" dirty="0" err="1" smtClean="0">
                <a:solidFill>
                  <a:schemeClr val="tx1"/>
                </a:solidFill>
              </a:rPr>
              <a:t>fourn</a:t>
            </a:r>
            <a:r>
              <a:rPr lang="fr-FR" sz="600" dirty="0" smtClean="0">
                <a:solidFill>
                  <a:schemeClr val="tx1"/>
                </a:solidFill>
              </a:rPr>
              <a:t>.</a:t>
            </a:r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8291699" y="2454905"/>
            <a:ext cx="69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accent6"/>
                </a:solidFill>
              </a:rPr>
              <a:t>Mai</a:t>
            </a:r>
            <a:endParaRPr lang="fr-FR" sz="1100" b="1" dirty="0">
              <a:solidFill>
                <a:schemeClr val="accent6"/>
              </a:solidFill>
            </a:endParaRPr>
          </a:p>
        </p:txBody>
      </p:sp>
      <p:sp>
        <p:nvSpPr>
          <p:cNvPr id="74" name="Chevron 73"/>
          <p:cNvSpPr/>
          <p:nvPr/>
        </p:nvSpPr>
        <p:spPr>
          <a:xfrm>
            <a:off x="1995464" y="3505200"/>
            <a:ext cx="359888" cy="234036"/>
          </a:xfrm>
          <a:prstGeom prst="chevron">
            <a:avLst>
              <a:gd name="adj" fmla="val 16050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600" dirty="0" smtClean="0">
                <a:solidFill>
                  <a:schemeClr val="tx1"/>
                </a:solidFill>
              </a:rPr>
              <a:t>Sélection</a:t>
            </a:r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75" name="Étoile à 5 branches 74"/>
          <p:cNvSpPr/>
          <p:nvPr/>
        </p:nvSpPr>
        <p:spPr>
          <a:xfrm>
            <a:off x="2247156" y="3505200"/>
            <a:ext cx="216392" cy="216392"/>
          </a:xfrm>
          <a:prstGeom prst="star5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/>
          <p:cNvSpPr txBox="1"/>
          <p:nvPr/>
        </p:nvSpPr>
        <p:spPr>
          <a:xfrm>
            <a:off x="2161736" y="3117635"/>
            <a:ext cx="1031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rgbClr val="C00000"/>
                </a:solidFill>
              </a:rPr>
              <a:t>Max 8 fournisseurs</a:t>
            </a:r>
            <a:endParaRPr lang="fr-FR" sz="1050" dirty="0">
              <a:solidFill>
                <a:srgbClr val="C00000"/>
              </a:solidFill>
            </a:endParaRPr>
          </a:p>
        </p:txBody>
      </p:sp>
      <p:sp>
        <p:nvSpPr>
          <p:cNvPr id="71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FEE9837C-4525-4455-B03A-8481ED669A5E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8371980" cy="3708000"/>
          </a:xfrm>
        </p:spPr>
        <p:txBody>
          <a:bodyPr/>
          <a:lstStyle/>
          <a:p>
            <a:r>
              <a:rPr lang="fr-FR" b="1" dirty="0" smtClean="0"/>
              <a:t>Organisation de l’appel d’offre (1/3)</a:t>
            </a:r>
          </a:p>
          <a:p>
            <a:pPr lvl="1">
              <a:spcAft>
                <a:spcPts val="0"/>
              </a:spcAft>
            </a:pPr>
            <a:r>
              <a:rPr lang="fr-FR" u="sng" dirty="0" smtClean="0"/>
              <a:t>Organisation</a:t>
            </a:r>
          </a:p>
          <a:p>
            <a:pPr marL="542925" lvl="1" indent="-180975">
              <a:spcAft>
                <a:spcPts val="300"/>
              </a:spcAft>
              <a:tabLst>
                <a:tab pos="542925" algn="l"/>
              </a:tabLst>
            </a:pPr>
            <a:r>
              <a:rPr lang="fr-FR" sz="1100" b="1" dirty="0" smtClean="0"/>
              <a:t>Equipe de pilotage de l’appel d’offre </a:t>
            </a:r>
            <a:r>
              <a:rPr lang="fr-FR" sz="1100" dirty="0" smtClean="0"/>
              <a:t>: ENGIE IT </a:t>
            </a:r>
            <a:r>
              <a:rPr lang="fr-FR" sz="1050" dirty="0" smtClean="0"/>
              <a:t>(Patrick Chenebaux &amp; Fatiha Galtier) </a:t>
            </a:r>
            <a:r>
              <a:rPr lang="fr-FR" sz="1100" dirty="0" smtClean="0"/>
              <a:t>+ Achats Groupe </a:t>
            </a:r>
            <a:r>
              <a:rPr lang="fr-FR" sz="1050" dirty="0" smtClean="0"/>
              <a:t>(Cyril Audousset)</a:t>
            </a:r>
            <a:endParaRPr lang="fr-FR" sz="1100" dirty="0" smtClean="0"/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endParaRPr lang="fr-FR" sz="1100" b="1" dirty="0" smtClean="0"/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r>
              <a:rPr lang="fr-FR" sz="1100" b="1" dirty="0" err="1" smtClean="0"/>
              <a:t>Core</a:t>
            </a:r>
            <a:r>
              <a:rPr lang="fr-FR" sz="1100" b="1" dirty="0" smtClean="0"/>
              <a:t> Team </a:t>
            </a:r>
            <a:r>
              <a:rPr lang="fr-FR" sz="1100" dirty="0" smtClean="0"/>
              <a:t>: participation active à l’appel d’offre (relecture des offres, notation, ateliers de due diligence, …)</a:t>
            </a:r>
          </a:p>
          <a:p>
            <a:pPr marL="895350" lvl="1" indent="-180975">
              <a:spcAft>
                <a:spcPts val="0"/>
              </a:spcAft>
              <a:tabLst>
                <a:tab pos="895350" algn="l"/>
              </a:tabLst>
            </a:pPr>
            <a:r>
              <a:rPr lang="fr-FR" sz="1050" i="1" dirty="0" smtClean="0"/>
              <a:t>au moins </a:t>
            </a:r>
            <a:r>
              <a:rPr lang="fr-FR" sz="1050" dirty="0" smtClean="0"/>
              <a:t>1 représentant par BU cliente du contrat + BU souhaitant participer</a:t>
            </a:r>
          </a:p>
          <a:p>
            <a:pPr marL="895350" lvl="1" indent="-180975">
              <a:spcAft>
                <a:spcPts val="300"/>
              </a:spcAft>
              <a:tabLst>
                <a:tab pos="895350" algn="l"/>
              </a:tabLst>
            </a:pPr>
            <a:r>
              <a:rPr lang="fr-FR" sz="1050" dirty="0" smtClean="0"/>
              <a:t>chaque représentant de la </a:t>
            </a:r>
            <a:r>
              <a:rPr lang="fr-FR" sz="1050" dirty="0" err="1" smtClean="0"/>
              <a:t>Core</a:t>
            </a:r>
            <a:r>
              <a:rPr lang="fr-FR" sz="1050" dirty="0" smtClean="0"/>
              <a:t>-Team pourra en particulier noter les fournisseurs (avec pondérations entre BU en fonction du montant facturé en 2015)</a:t>
            </a:r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endParaRPr lang="fr-FR" sz="1100" b="1" dirty="0" smtClean="0"/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r>
              <a:rPr lang="fr-FR" sz="1100" b="1" dirty="0" smtClean="0"/>
              <a:t>Comité de Pilotage </a:t>
            </a:r>
            <a:r>
              <a:rPr lang="fr-FR" sz="1100" dirty="0" smtClean="0"/>
              <a:t>: prise de décision aux jalons clés</a:t>
            </a:r>
          </a:p>
          <a:p>
            <a:pPr marL="895350" lvl="1" indent="-180975">
              <a:spcAft>
                <a:spcPts val="0"/>
              </a:spcAft>
              <a:tabLst>
                <a:tab pos="895350" algn="l"/>
              </a:tabLst>
            </a:pPr>
            <a:r>
              <a:rPr lang="fr-FR" sz="1100" dirty="0" smtClean="0"/>
              <a:t>1 représentant par BU cliente du contrat + BU souhaitant participer</a:t>
            </a:r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endParaRPr lang="fr-FR" sz="1100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b="1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sz="1100" dirty="0" smtClean="0"/>
          </a:p>
          <a:p>
            <a:pPr lvl="2">
              <a:spcBef>
                <a:spcPts val="600"/>
              </a:spcBef>
              <a:spcAft>
                <a:spcPts val="0"/>
              </a:spcAft>
            </a:pPr>
            <a:endParaRPr lang="fr-FR" dirty="0" smtClean="0"/>
          </a:p>
        </p:txBody>
      </p:sp>
      <p:sp>
        <p:nvSpPr>
          <p:cNvPr id="10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2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6C6FF28A-2DB0-4C89-A652-500F19D11CAB}" type="slidenum">
              <a:rPr lang="fr-FR" smtClean="0"/>
              <a:pPr/>
              <a:t>32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8371980" cy="3708000"/>
          </a:xfrm>
        </p:spPr>
        <p:txBody>
          <a:bodyPr/>
          <a:lstStyle/>
          <a:p>
            <a:r>
              <a:rPr lang="fr-FR" b="1" dirty="0" smtClean="0"/>
              <a:t>Organisation de l’appel d’offre (2/3)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fr-FR" u="sng" dirty="0" smtClean="0"/>
              <a:t>Activités de la </a:t>
            </a:r>
            <a:r>
              <a:rPr lang="fr-FR" u="sng" dirty="0" err="1" smtClean="0"/>
              <a:t>Core</a:t>
            </a:r>
            <a:r>
              <a:rPr lang="fr-FR" u="sng" dirty="0" smtClean="0"/>
              <a:t>-Team et sollicitation estimée</a:t>
            </a:r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endParaRPr lang="fr-FR" sz="1100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b="1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sz="1100" dirty="0" smtClean="0"/>
          </a:p>
          <a:p>
            <a:pPr lvl="2">
              <a:spcBef>
                <a:spcPts val="600"/>
              </a:spcBef>
              <a:spcAft>
                <a:spcPts val="0"/>
              </a:spcAft>
            </a:pPr>
            <a:endParaRPr lang="fr-FR" dirty="0" smtClean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9293"/>
              </p:ext>
            </p:extLst>
          </p:nvPr>
        </p:nvGraphicFramePr>
        <p:xfrm>
          <a:off x="809491" y="2714625"/>
          <a:ext cx="7722509" cy="3017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8325"/>
                <a:gridCol w="847725"/>
                <a:gridCol w="4074434"/>
                <a:gridCol w="962025"/>
              </a:tblGrid>
              <a:tr h="326687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Phase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Période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Activité </a:t>
                      </a:r>
                      <a:r>
                        <a:rPr lang="fr-FR" sz="1000" dirty="0" err="1" smtClean="0"/>
                        <a:t>Core</a:t>
                      </a:r>
                      <a:r>
                        <a:rPr lang="fr-FR" sz="1000" dirty="0" smtClean="0"/>
                        <a:t>-Team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smtClean="0"/>
                        <a:t>Charge estimée par BU</a:t>
                      </a:r>
                      <a:endParaRPr lang="fr-FR" sz="1000" dirty="0" smtClean="0"/>
                    </a:p>
                  </a:txBody>
                  <a:tcPr anchor="ctr"/>
                </a:tc>
              </a:tr>
              <a:tr h="640810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1) Sélection panel fournisseurs</a:t>
                      </a:r>
                      <a:r>
                        <a:rPr lang="fr-FR" sz="1050" baseline="0" dirty="0" smtClean="0"/>
                        <a:t> &amp; envoi </a:t>
                      </a:r>
                      <a:r>
                        <a:rPr lang="fr-FR" sz="1050" baseline="0" dirty="0" err="1" smtClean="0"/>
                        <a:t>brief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Mi-juin </a:t>
                      </a:r>
                      <a:r>
                        <a:rPr lang="fr-FR" sz="1050" dirty="0" smtClean="0">
                          <a:sym typeface="Wingdings" pitchFamily="2" charset="2"/>
                        </a:rPr>
                        <a:t> fin sept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dirty="0" smtClean="0"/>
                        <a:t>(option) Relecture</a:t>
                      </a:r>
                      <a:r>
                        <a:rPr lang="fr-FR" sz="900" baseline="0" dirty="0" smtClean="0"/>
                        <a:t> du </a:t>
                      </a:r>
                      <a:r>
                        <a:rPr lang="fr-FR" sz="900" baseline="0" dirty="0" err="1" smtClean="0"/>
                        <a:t>brief</a:t>
                      </a:r>
                      <a:r>
                        <a:rPr lang="fr-FR" sz="900" baseline="0" dirty="0" smtClean="0"/>
                        <a:t> light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dirty="0" smtClean="0"/>
                        <a:t>(option) Question</a:t>
                      </a:r>
                      <a:r>
                        <a:rPr lang="fr-FR" sz="900" baseline="0" dirty="0" smtClean="0"/>
                        <a:t> / réponses sur </a:t>
                      </a:r>
                      <a:r>
                        <a:rPr lang="fr-FR" sz="900" baseline="0" dirty="0" err="1" smtClean="0"/>
                        <a:t>brief</a:t>
                      </a:r>
                      <a:r>
                        <a:rPr lang="fr-FR" sz="900" baseline="0" dirty="0" smtClean="0"/>
                        <a:t> light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dirty="0" smtClean="0"/>
                        <a:t>(option) Lecture</a:t>
                      </a:r>
                      <a:r>
                        <a:rPr lang="fr-FR" sz="900" baseline="0" dirty="0" smtClean="0"/>
                        <a:t> des réponses fournisseurs &amp; sélection short </a:t>
                      </a:r>
                      <a:r>
                        <a:rPr lang="fr-FR" sz="900" baseline="0" dirty="0" err="1" smtClean="0"/>
                        <a:t>list</a:t>
                      </a:r>
                      <a:r>
                        <a:rPr lang="fr-FR" sz="900" baseline="0" dirty="0" smtClean="0"/>
                        <a:t> (max 8)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aseline="0" dirty="0" smtClean="0"/>
                        <a:t>Participation aux échanges avec les fournisseur s (max 8)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aseline="0" dirty="0" smtClean="0"/>
                        <a:t>Finalisation du </a:t>
                      </a:r>
                      <a:r>
                        <a:rPr lang="fr-FR" sz="900" baseline="0" dirty="0" err="1" smtClean="0"/>
                        <a:t>brief</a:t>
                      </a:r>
                      <a:r>
                        <a:rPr lang="fr-FR" sz="900" baseline="0" dirty="0" smtClean="0"/>
                        <a:t> et </a:t>
                      </a:r>
                      <a:r>
                        <a:rPr lang="fr-FR" sz="900" b="1" baseline="0" dirty="0" smtClean="0"/>
                        <a:t>choix de 4 à 6 fournisseurs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fr-FR" sz="1000" baseline="0" dirty="0" smtClean="0"/>
                        <a:t>~0,15 ETP</a:t>
                      </a:r>
                    </a:p>
                  </a:txBody>
                  <a:tcPr anchor="ctr"/>
                </a:tc>
              </a:tr>
              <a:tr h="640810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3) Notation écrite - oraux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err="1" smtClean="0"/>
                        <a:t>Mi-nov</a:t>
                      </a:r>
                      <a:r>
                        <a:rPr lang="fr-FR" sz="1050" dirty="0" smtClean="0"/>
                        <a:t> </a:t>
                      </a:r>
                      <a:r>
                        <a:rPr lang="fr-FR" sz="1050" dirty="0" smtClean="0">
                          <a:sym typeface="Wingdings" pitchFamily="2" charset="2"/>
                        </a:rPr>
                        <a:t> mi-janvier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dirty="0" smtClean="0"/>
                        <a:t>Suivi</a:t>
                      </a:r>
                      <a:r>
                        <a:rPr lang="fr-FR" sz="900" baseline="0" dirty="0" smtClean="0"/>
                        <a:t> de l’AO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aseline="0" dirty="0" smtClean="0"/>
                        <a:t>Notation des réponses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aseline="0" dirty="0" smtClean="0"/>
                        <a:t>Sélection de la short-</a:t>
                      </a:r>
                      <a:r>
                        <a:rPr lang="fr-FR" sz="900" baseline="0" dirty="0" err="1" smtClean="0"/>
                        <a:t>list</a:t>
                      </a:r>
                      <a:r>
                        <a:rPr lang="fr-FR" sz="900" baseline="0" dirty="0" smtClean="0"/>
                        <a:t> pour oral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aseline="0" dirty="0" smtClean="0"/>
                        <a:t>Participation aux oraux et notation</a:t>
                      </a:r>
                    </a:p>
                    <a:p>
                      <a:pPr marL="0" indent="180975">
                        <a:buFont typeface="Wingdings" pitchFamily="2" charset="2"/>
                        <a:buChar char="ü"/>
                      </a:pPr>
                      <a:r>
                        <a:rPr lang="fr-FR" sz="900" dirty="0" smtClean="0"/>
                        <a:t>Sélection de la </a:t>
                      </a:r>
                      <a:r>
                        <a:rPr lang="fr-FR" sz="900" b="1" dirty="0" smtClean="0"/>
                        <a:t>short-</a:t>
                      </a:r>
                      <a:r>
                        <a:rPr lang="fr-FR" sz="900" b="1" dirty="0" err="1" smtClean="0"/>
                        <a:t>list</a:t>
                      </a:r>
                      <a:r>
                        <a:rPr lang="fr-FR" sz="900" b="1" dirty="0" smtClean="0"/>
                        <a:t> de 2 fournisseurs </a:t>
                      </a:r>
                      <a:r>
                        <a:rPr lang="fr-FR" sz="900" dirty="0" smtClean="0"/>
                        <a:t>pour due </a:t>
                      </a:r>
                      <a:r>
                        <a:rPr lang="fr-FR" sz="900" dirty="0" err="1" smtClean="0"/>
                        <a:t>dil</a:t>
                      </a:r>
                      <a:endParaRPr lang="fr-F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None/>
                      </a:pPr>
                      <a:r>
                        <a:rPr lang="fr-FR" sz="1000" dirty="0" smtClean="0"/>
                        <a:t>~0,3</a:t>
                      </a:r>
                      <a:r>
                        <a:rPr lang="fr-FR" sz="1000" baseline="0" dirty="0" smtClean="0"/>
                        <a:t> ETP</a:t>
                      </a:r>
                      <a:endParaRPr lang="fr-FR" sz="1000" dirty="0"/>
                    </a:p>
                  </a:txBody>
                  <a:tcPr anchor="ctr"/>
                </a:tc>
              </a:tr>
              <a:tr h="41464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/>
                        <a:t>4) Due Diligence</a:t>
                      </a:r>
                      <a:endParaRPr lang="fr-FR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kern="0" dirty="0" smtClean="0"/>
                        <a:t>Février </a:t>
                      </a:r>
                      <a:r>
                        <a:rPr lang="fr-FR" sz="1050" kern="0" dirty="0" smtClean="0">
                          <a:sym typeface="Wingdings" pitchFamily="2" charset="2"/>
                        </a:rPr>
                        <a:t> mi-avril</a:t>
                      </a:r>
                      <a:endParaRPr lang="fr-F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fr-FR" sz="900" dirty="0" smtClean="0"/>
                        <a:t>Suivi</a:t>
                      </a:r>
                      <a:r>
                        <a:rPr lang="fr-FR" sz="900" baseline="0" dirty="0" smtClean="0"/>
                        <a:t> de l’AO</a:t>
                      </a:r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="0" dirty="0" smtClean="0"/>
                        <a:t>Participation aux ateliers de la due </a:t>
                      </a:r>
                      <a:r>
                        <a:rPr lang="fr-FR" sz="900" b="0" dirty="0" err="1" smtClean="0"/>
                        <a:t>dil</a:t>
                      </a:r>
                      <a:endParaRPr lang="fr-FR" sz="900" b="0" dirty="0" smtClean="0"/>
                    </a:p>
                    <a:p>
                      <a:pPr marL="180975" indent="-180975">
                        <a:buFont typeface="Wingdings" pitchFamily="2" charset="2"/>
                        <a:buChar char="ü"/>
                      </a:pPr>
                      <a:r>
                        <a:rPr lang="fr-FR" sz="900" b="0" dirty="0" smtClean="0"/>
                        <a:t>Relecture</a:t>
                      </a:r>
                      <a:r>
                        <a:rPr lang="fr-FR" sz="900" b="0" baseline="0" dirty="0" smtClean="0"/>
                        <a:t> des documents à l’issue de chaque atelier de due </a:t>
                      </a:r>
                      <a:r>
                        <a:rPr lang="fr-FR" sz="900" b="0" baseline="0" dirty="0" err="1" smtClean="0"/>
                        <a:t>dil</a:t>
                      </a:r>
                      <a:endParaRPr lang="fr-FR" sz="9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fr-FR" sz="1000" b="0" baseline="0" dirty="0" smtClean="0"/>
                        <a:t>~ 0,5 ETP</a:t>
                      </a:r>
                    </a:p>
                  </a:txBody>
                  <a:tcPr anchor="ctr"/>
                </a:tc>
              </a:tr>
              <a:tr h="33925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/>
                        <a:t>5) Négociation finale &amp; choix</a:t>
                      </a:r>
                      <a:endParaRPr lang="fr-FR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Mi-avril</a:t>
                      </a:r>
                      <a:r>
                        <a:rPr lang="fr-FR" sz="1050" baseline="0" dirty="0" smtClean="0"/>
                        <a:t> </a:t>
                      </a:r>
                      <a:r>
                        <a:rPr lang="fr-FR" sz="1050" baseline="0" dirty="0" smtClean="0">
                          <a:sym typeface="Wingdings" pitchFamily="2" charset="2"/>
                        </a:rPr>
                        <a:t> fin mai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fr-FR" sz="900" dirty="0" smtClean="0"/>
                        <a:t>Suivi</a:t>
                      </a:r>
                      <a:r>
                        <a:rPr lang="fr-FR" sz="900" baseline="0" dirty="0" smtClean="0"/>
                        <a:t> de l’AO</a:t>
                      </a:r>
                    </a:p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fr-FR" sz="900" b="0" baseline="0" dirty="0" smtClean="0"/>
                        <a:t>Notation finale</a:t>
                      </a:r>
                      <a:endParaRPr lang="fr-FR" sz="9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fr-FR" sz="1000" b="0" dirty="0" smtClean="0"/>
                        <a:t>~0,2 ETP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46BF576D-BAEB-4362-839B-E4C4F8209EE2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dirty="0" smtClean="0"/>
              <a:t>Comité Clients middleware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Renouvellement du contrat WEF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2123999"/>
            <a:ext cx="8371980" cy="2648025"/>
          </a:xfrm>
        </p:spPr>
        <p:txBody>
          <a:bodyPr/>
          <a:lstStyle/>
          <a:p>
            <a:r>
              <a:rPr lang="fr-FR" b="1" dirty="0" smtClean="0"/>
              <a:t>Organisation de l’appel d’offre (3/3)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fr-FR" u="sng" dirty="0" smtClean="0"/>
              <a:t>Décision attendue</a:t>
            </a:r>
            <a:r>
              <a:rPr lang="fr-FR" dirty="0" smtClean="0"/>
              <a:t> : </a:t>
            </a:r>
            <a:r>
              <a:rPr lang="fr-FR" b="1" dirty="0" smtClean="0">
                <a:solidFill>
                  <a:schemeClr val="tx2"/>
                </a:solidFill>
              </a:rPr>
              <a:t>quels représentants par BU ?</a:t>
            </a:r>
          </a:p>
          <a:p>
            <a:pPr marL="542925" lvl="1" indent="-180975">
              <a:spcAft>
                <a:spcPts val="0"/>
              </a:spcAft>
              <a:tabLst>
                <a:tab pos="542925" algn="l"/>
              </a:tabLst>
            </a:pPr>
            <a:r>
              <a:rPr lang="fr-FR" sz="1100" dirty="0" smtClean="0"/>
              <a:t>Pour chaque BU (utilisatrice du contrat ou potentielle utilisatrice), identification </a:t>
            </a:r>
            <a:r>
              <a:rPr lang="fr-FR" sz="1100" b="1" dirty="0" smtClean="0">
                <a:solidFill>
                  <a:schemeClr val="tx2"/>
                </a:solidFill>
              </a:rPr>
              <a:t>d’ici le 17 juin </a:t>
            </a:r>
            <a:r>
              <a:rPr lang="fr-FR" sz="1100" dirty="0" smtClean="0"/>
              <a:t>:</a:t>
            </a:r>
          </a:p>
          <a:p>
            <a:pPr marL="811213" lvl="1" indent="-182563">
              <a:spcAft>
                <a:spcPts val="0"/>
              </a:spcAft>
              <a:tabLst>
                <a:tab pos="811213" algn="l"/>
              </a:tabLst>
            </a:pPr>
            <a:r>
              <a:rPr lang="fr-FR" sz="1100" dirty="0" smtClean="0"/>
              <a:t>La BU souhaite-t-elle être représentée au </a:t>
            </a:r>
            <a:r>
              <a:rPr lang="fr-FR" sz="1100" dirty="0" err="1" smtClean="0"/>
              <a:t>CoPil</a:t>
            </a:r>
            <a:r>
              <a:rPr lang="fr-FR" sz="1100" dirty="0" smtClean="0"/>
              <a:t> ? Si oui, par qui ?</a:t>
            </a:r>
          </a:p>
          <a:p>
            <a:pPr marL="811213" lvl="1" indent="-182563">
              <a:spcAft>
                <a:spcPts val="0"/>
              </a:spcAft>
              <a:tabLst>
                <a:tab pos="811213" algn="l"/>
              </a:tabLst>
            </a:pPr>
            <a:r>
              <a:rPr lang="fr-FR" sz="1100" dirty="0" smtClean="0"/>
              <a:t>La BU souhaite-t-elle faire partie de la </a:t>
            </a:r>
            <a:r>
              <a:rPr lang="fr-FR" sz="1100" dirty="0" err="1" smtClean="0"/>
              <a:t>core</a:t>
            </a:r>
            <a:r>
              <a:rPr lang="fr-FR" sz="1100" dirty="0" smtClean="0"/>
              <a:t>-team :</a:t>
            </a:r>
          </a:p>
          <a:p>
            <a:pPr marL="1076325" lvl="1" indent="-180975">
              <a:spcAft>
                <a:spcPts val="0"/>
              </a:spcAft>
              <a:tabLst>
                <a:tab pos="1076325" algn="l"/>
              </a:tabLst>
            </a:pPr>
            <a:r>
              <a:rPr lang="fr-FR" sz="1100" dirty="0" smtClean="0"/>
              <a:t>Pour la participation au </a:t>
            </a:r>
            <a:r>
              <a:rPr lang="fr-FR" sz="1100" dirty="0" err="1" smtClean="0"/>
              <a:t>brief</a:t>
            </a:r>
            <a:r>
              <a:rPr lang="fr-FR" sz="1100" dirty="0" smtClean="0"/>
              <a:t> &amp; sélection de 8 fournisseurs max (entre mi-juin et mi-aout) ?</a:t>
            </a:r>
          </a:p>
          <a:p>
            <a:pPr marL="1076325" lvl="1" indent="-180975">
              <a:spcAft>
                <a:spcPts val="0"/>
              </a:spcAft>
              <a:tabLst>
                <a:tab pos="1076325" algn="l"/>
              </a:tabLst>
            </a:pPr>
            <a:endParaRPr lang="fr-FR" sz="1100" dirty="0" smtClean="0"/>
          </a:p>
          <a:p>
            <a:pPr marL="1076325" lvl="1" indent="-180975">
              <a:spcAft>
                <a:spcPts val="0"/>
              </a:spcAft>
              <a:tabLst>
                <a:tab pos="1076325" algn="l"/>
              </a:tabLst>
            </a:pPr>
            <a:endParaRPr lang="fr-FR" sz="1100" dirty="0" smtClean="0"/>
          </a:p>
          <a:p>
            <a:pPr marL="1076325" lvl="1" indent="-180975">
              <a:spcAft>
                <a:spcPts val="0"/>
              </a:spcAft>
              <a:tabLst>
                <a:tab pos="1076325" algn="l"/>
              </a:tabLst>
            </a:pPr>
            <a:endParaRPr lang="fr-FR" sz="1100" dirty="0" smtClean="0"/>
          </a:p>
          <a:p>
            <a:pPr marL="1076325" lvl="1" indent="-180975">
              <a:spcAft>
                <a:spcPts val="0"/>
              </a:spcAft>
              <a:tabLst>
                <a:tab pos="1076325" algn="l"/>
              </a:tabLst>
            </a:pPr>
            <a:endParaRPr lang="fr-FR" sz="1100" dirty="0" smtClean="0"/>
          </a:p>
          <a:p>
            <a:pPr marL="1076325" lvl="1" indent="-180975">
              <a:spcAft>
                <a:spcPts val="0"/>
              </a:spcAft>
              <a:tabLst>
                <a:tab pos="1076325" algn="l"/>
              </a:tabLst>
            </a:pPr>
            <a:r>
              <a:rPr lang="fr-FR" sz="1100" dirty="0" smtClean="0"/>
              <a:t>Pour la participation à l’appel d’offre après le choix des 8 fournisseurs (début sept à fin mai)?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b="1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sz="1100" dirty="0" smtClean="0"/>
          </a:p>
          <a:p>
            <a:pPr lvl="2">
              <a:spcBef>
                <a:spcPts val="600"/>
              </a:spcBef>
              <a:spcAft>
                <a:spcPts val="0"/>
              </a:spcAft>
            </a:pPr>
            <a:endParaRPr lang="fr-FR" dirty="0" smtClean="0"/>
          </a:p>
        </p:txBody>
      </p:sp>
      <p:sp>
        <p:nvSpPr>
          <p:cNvPr id="10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2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6C6FF28A-2DB0-4C89-A652-500F19D11CAB}" type="slidenum">
              <a:rPr lang="fr-FR" smtClean="0"/>
              <a:pPr/>
              <a:t>34</a:t>
            </a:fld>
            <a:endParaRPr lang="fr-FR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55397"/>
              </p:ext>
            </p:extLst>
          </p:nvPr>
        </p:nvGraphicFramePr>
        <p:xfrm>
          <a:off x="447675" y="4574415"/>
          <a:ext cx="8258175" cy="21564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3582"/>
                <a:gridCol w="1179948"/>
                <a:gridCol w="1584195"/>
                <a:gridCol w="1790700"/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BU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Facturé 2015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Représentant</a:t>
                      </a:r>
                    </a:p>
                    <a:p>
                      <a:pPr algn="ctr"/>
                      <a:r>
                        <a:rPr lang="fr-FR" sz="1000" dirty="0" err="1" smtClean="0"/>
                        <a:t>CoPil</a:t>
                      </a:r>
                      <a:r>
                        <a:rPr lang="fr-FR" sz="1000" baseline="0" dirty="0" smtClean="0"/>
                        <a:t> ?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Représentant</a:t>
                      </a:r>
                      <a:r>
                        <a:rPr lang="fr-FR" sz="1000" baseline="0" dirty="0" smtClean="0"/>
                        <a:t> </a:t>
                      </a:r>
                      <a:r>
                        <a:rPr lang="fr-FR" sz="1000" dirty="0" err="1" smtClean="0"/>
                        <a:t>Core</a:t>
                      </a:r>
                      <a:r>
                        <a:rPr lang="fr-FR" sz="1000" dirty="0" smtClean="0"/>
                        <a:t>-Team</a:t>
                      </a:r>
                    </a:p>
                    <a:p>
                      <a:pPr algn="ctr"/>
                      <a:r>
                        <a:rPr lang="fr-FR" sz="1000" b="0" i="1" dirty="0" smtClean="0"/>
                        <a:t>mi-juin &gt; mi-aout</a:t>
                      </a:r>
                      <a:endParaRPr lang="fr-FR" sz="10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Représentant</a:t>
                      </a:r>
                      <a:r>
                        <a:rPr lang="fr-FR" sz="1000" baseline="0" dirty="0" smtClean="0"/>
                        <a:t> </a:t>
                      </a:r>
                      <a:r>
                        <a:rPr lang="fr-FR" sz="1000" dirty="0" err="1" smtClean="0"/>
                        <a:t>Core</a:t>
                      </a:r>
                      <a:r>
                        <a:rPr lang="fr-FR" sz="1000" dirty="0" smtClean="0"/>
                        <a:t>-Team</a:t>
                      </a:r>
                    </a:p>
                    <a:p>
                      <a:pPr algn="ctr"/>
                      <a:r>
                        <a:rPr lang="fr-FR" sz="1000" b="0" i="1" dirty="0" smtClean="0"/>
                        <a:t>à partir de sept</a:t>
                      </a:r>
                    </a:p>
                  </a:txBody>
                  <a:tcPr anchor="ctr"/>
                </a:tc>
              </a:tr>
              <a:tr h="162786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B2C France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1.829 k€ (86%)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endParaRPr lang="fr-FR" sz="9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endParaRPr lang="fr-FR" sz="9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endParaRPr lang="fr-FR" sz="900" baseline="0" dirty="0" smtClean="0"/>
                    </a:p>
                  </a:txBody>
                  <a:tcPr anchor="ctr"/>
                </a:tc>
              </a:tr>
              <a:tr h="162786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GEM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90 k€ (4%)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endParaRPr lang="fr-F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endParaRPr lang="fr-F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indent="-180975">
                        <a:buFont typeface="Wingdings" pitchFamily="2" charset="2"/>
                        <a:buChar char="ü"/>
                      </a:pPr>
                      <a:endParaRPr lang="fr-FR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CORP - Hors Finance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 k€ (4%)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baseline="0" dirty="0" smtClean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 k€ (3%)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CORP – Finance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 k€ (3%)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B2B 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k€ (0%)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Autre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975" marR="0" indent="-1809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fr-FR" sz="900" b="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r="21820" b="33582"/>
          <a:stretch>
            <a:fillRect/>
          </a:stretch>
        </p:blipFill>
        <p:spPr bwMode="auto">
          <a:xfrm>
            <a:off x="1774332" y="3519487"/>
            <a:ext cx="507414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6943725" y="3624262"/>
            <a:ext cx="7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smtClean="0"/>
              <a:t>Estimation charge min en jours</a:t>
            </a:r>
            <a:endParaRPr lang="fr-FR" sz="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379349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ODJ des comités récurrents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8371980" cy="3708000"/>
          </a:xfrm>
        </p:spPr>
        <p:txBody>
          <a:bodyPr/>
          <a:lstStyle/>
          <a:p>
            <a:r>
              <a:rPr lang="fr-FR" b="1" dirty="0" smtClean="0"/>
              <a:t>Proposition d’ODJ pour les comités récurrents</a:t>
            </a:r>
          </a:p>
          <a:p>
            <a:pPr lvl="1">
              <a:spcAft>
                <a:spcPts val="0"/>
              </a:spcAft>
            </a:pPr>
            <a:r>
              <a:rPr lang="fr-FR" dirty="0" smtClean="0"/>
              <a:t>Niveaux de service / satisfaction client</a:t>
            </a:r>
          </a:p>
          <a:p>
            <a:pPr lvl="1">
              <a:spcAft>
                <a:spcPts val="0"/>
              </a:spcAft>
            </a:pPr>
            <a:r>
              <a:rPr lang="fr-FR" dirty="0" err="1" smtClean="0"/>
              <a:t>RoadMap</a:t>
            </a:r>
            <a:r>
              <a:rPr lang="fr-FR" dirty="0" smtClean="0"/>
              <a:t> (technique et applicative), y compris les entrées / sorties de périmètre</a:t>
            </a:r>
          </a:p>
          <a:p>
            <a:pPr lvl="1">
              <a:spcAft>
                <a:spcPts val="0"/>
              </a:spcAft>
            </a:pPr>
            <a:r>
              <a:rPr lang="fr-FR" dirty="0" smtClean="0"/>
              <a:t>Modèles économiques (évolution du modèle éco, prise en compte ou non de l’obsolescence)</a:t>
            </a:r>
          </a:p>
          <a:p>
            <a:pPr lvl="1">
              <a:spcAft>
                <a:spcPts val="0"/>
              </a:spcAft>
            </a:pPr>
            <a:r>
              <a:rPr lang="fr-FR" dirty="0" smtClean="0"/>
              <a:t>Attentes des clients &amp; suivi du plan d’amélioration continue</a:t>
            </a:r>
          </a:p>
          <a:p>
            <a:pPr lvl="1">
              <a:spcAft>
                <a:spcPts val="0"/>
              </a:spcAft>
            </a:pPr>
            <a:r>
              <a:rPr lang="fr-FR" dirty="0" smtClean="0"/>
              <a:t>Présentation d’innovations : offres SAAS, …</a:t>
            </a:r>
          </a:p>
          <a:p>
            <a:pPr lvl="1">
              <a:spcAft>
                <a:spcPts val="0"/>
              </a:spcAft>
            </a:pPr>
            <a:endParaRPr lang="fr-FR" dirty="0"/>
          </a:p>
          <a:p>
            <a:pPr marL="180000" lvl="1" indent="0">
              <a:spcAft>
                <a:spcPts val="0"/>
              </a:spcAft>
              <a:buNone/>
            </a:pPr>
            <a:r>
              <a:rPr lang="fr-FR" dirty="0" smtClean="0">
                <a:sym typeface="Wingdings" panose="05000000000000000000" pitchFamily="2" charset="2"/>
              </a:rPr>
              <a:t> ODJ adaptable en fonction des questions d’actualité</a:t>
            </a:r>
            <a:endParaRPr lang="fr-FR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b="1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sz="1100" dirty="0" smtClean="0"/>
          </a:p>
          <a:p>
            <a:pPr lvl="2">
              <a:spcBef>
                <a:spcPts val="600"/>
              </a:spcBef>
              <a:spcAft>
                <a:spcPts val="0"/>
              </a:spcAft>
            </a:pPr>
            <a:endParaRPr lang="fr-FR" dirty="0" smtClean="0"/>
          </a:p>
        </p:txBody>
      </p:sp>
      <p:sp>
        <p:nvSpPr>
          <p:cNvPr id="8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0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A6E74584-F56A-46B2-AC9C-52B42607F86A}" type="slidenum">
              <a:rPr lang="fr-FR" smtClean="0"/>
              <a:pPr/>
              <a:t>36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420497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à coins arrondis 51"/>
          <p:cNvSpPr/>
          <p:nvPr/>
        </p:nvSpPr>
        <p:spPr>
          <a:xfrm>
            <a:off x="2843808" y="4202211"/>
            <a:ext cx="6228184" cy="2376264"/>
          </a:xfrm>
          <a:prstGeom prst="roundRect">
            <a:avLst>
              <a:gd name="adj" fmla="val 9438"/>
            </a:avLst>
          </a:prstGeom>
          <a:solidFill>
            <a:srgbClr val="D2E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</a:rPr>
              <a:t>INES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2843808" y="1781076"/>
            <a:ext cx="6228184" cy="2376264"/>
          </a:xfrm>
          <a:prstGeom prst="roundRect">
            <a:avLst>
              <a:gd name="adj" fmla="val 9438"/>
            </a:avLst>
          </a:prstGeom>
          <a:solidFill>
            <a:srgbClr val="D2E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</a:rPr>
              <a:t>Pôle </a:t>
            </a:r>
            <a:r>
              <a:rPr lang="fr-FR" sz="1600" b="1" dirty="0" smtClean="0">
                <a:solidFill>
                  <a:schemeClr val="tx1"/>
                </a:solidFill>
                <a:cs typeface="Arial"/>
              </a:rPr>
              <a:t>Échanges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 des lieux </a:t>
            </a:r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Une offre </a:t>
            </a:r>
            <a:r>
              <a:rPr lang="fr-FR" smtClean="0"/>
              <a:t>modulaire applicative </a:t>
            </a:r>
            <a:r>
              <a:rPr lang="fr-FR" dirty="0" smtClean="0"/>
              <a:t>et/ou infrastructure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sz="half" idx="4294967295"/>
          </p:nvPr>
        </p:nvGraphicFramePr>
        <p:xfrm>
          <a:off x="101600" y="1781175"/>
          <a:ext cx="252095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4" name="Espace réservé du contenu 43"/>
          <p:cNvGraphicFramePr>
            <a:graphicFrameLocks noGrp="1"/>
          </p:cNvGraphicFramePr>
          <p:nvPr>
            <p:ph sz="half" idx="4294967295"/>
          </p:nvPr>
        </p:nvGraphicFramePr>
        <p:xfrm>
          <a:off x="3538538" y="1878013"/>
          <a:ext cx="5472112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12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r>
              <a:rPr lang="fr-FR" smtClean="0"/>
              <a:t>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Souscriptions 2016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Détails </a:t>
            </a:r>
            <a:r>
              <a:rPr lang="fr-FR" smtClean="0"/>
              <a:t>par entité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39</a:t>
            </a:fld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61926" y="1844164"/>
          <a:ext cx="8782048" cy="455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12"/>
                <a:gridCol w="2195512"/>
                <a:gridCol w="2195512"/>
                <a:gridCol w="2195512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Trigramme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>
                          <a:latin typeface="+mn-lt"/>
                        </a:rPr>
                        <a:t>Application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>
                          <a:latin typeface="+mn-lt"/>
                        </a:rPr>
                        <a:t>INES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P.E</a:t>
                      </a:r>
                      <a:r>
                        <a:rPr lang="fr-FR" sz="900" u="none" strike="noStrike" dirty="0" smtClean="0">
                          <a:latin typeface="+mn-lt"/>
                        </a:rPr>
                        <a:t>.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FR-B2C/DCRF/DMPA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AMADEUS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74280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101501,407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CABESTAN - Flux retour E06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17232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CARAT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CHP Pilotage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12000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err="1">
                          <a:latin typeface="+mn-lt"/>
                        </a:rPr>
                        <a:t>Ebusiness</a:t>
                      </a:r>
                      <a:r>
                        <a:rPr lang="fr-FR" sz="900" u="none" strike="noStrike" dirty="0">
                          <a:latin typeface="+mn-lt"/>
                        </a:rPr>
                        <a:t>-Cabestan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18000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err="1">
                          <a:latin typeface="+mn-lt"/>
                        </a:rPr>
                        <a:t>Expertime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25240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GEC-SAE-Symphonie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46448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MOSART-CABESTAN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6000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OCEEAN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40796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OCTOPUS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791442,271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OCTOPUS-Projets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155000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ORCHESTRA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97065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108263,948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PARTNER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4833,33333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PARTNER-INTEGRA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7000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PBP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59868,0833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RAPSODIE PAYBOX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67778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SHIELD Fichier (ORCHESTRA)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82809,7859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SHIELD Synchrone (OCTOPUS)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307163,365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4807000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SILO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sw@pp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16000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SYMPHONIE - AKIO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43893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SYMPHONIE - C07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8000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SYMPHONIE - OSP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36555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SYMPHONIE - Symaon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25421,4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Symphonie PPP&amp;QC-HPE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2200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FR-B2C/DCRF/DMPA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TSS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36366,2333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16435,502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ZenBox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16240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APSARA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132598,9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682954,711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DECLIC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23605,12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FR-B2C/DCRF/DMPR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PaP - PRESTATAIRES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FR-B2C/DCRF/DMPR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VASCO-GAMA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FR-B2C/ECOMETERING/HQ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err="1">
                          <a:latin typeface="+mn-lt"/>
                        </a:rPr>
                        <a:t>SmartEN</a:t>
                      </a:r>
                      <a:r>
                        <a:rPr lang="fr-FR" sz="900" u="none" strike="noStrike" dirty="0">
                          <a:latin typeface="+mn-lt"/>
                        </a:rPr>
                        <a:t> </a:t>
                      </a:r>
                      <a:r>
                        <a:rPr lang="fr-FR" sz="900" u="none" strike="noStrike" dirty="0" err="1">
                          <a:latin typeface="+mn-lt"/>
                        </a:rPr>
                        <a:t>Ecometering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5600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</a:tbl>
          </a:graphicData>
        </a:graphic>
      </p:graphicFrame>
      <p:sp>
        <p:nvSpPr>
          <p:cNvPr id="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Souscriptions 2016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Détails </a:t>
            </a:r>
            <a:r>
              <a:rPr lang="fr-FR" smtClean="0"/>
              <a:t>par entité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40</a:t>
            </a:fld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61926" y="1831464"/>
          <a:ext cx="8782048" cy="2624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12"/>
                <a:gridCol w="2195512"/>
                <a:gridCol w="2195512"/>
                <a:gridCol w="2195512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Trigramme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>
                          <a:latin typeface="+mn-lt"/>
                        </a:rPr>
                        <a:t>Application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>
                          <a:latin typeface="+mn-lt"/>
                        </a:rPr>
                        <a:t>INES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P.E</a:t>
                      </a:r>
                      <a:r>
                        <a:rPr lang="fr-FR" sz="900" u="none" strike="noStrike" dirty="0" smtClean="0">
                          <a:latin typeface="+mn-lt"/>
                        </a:rPr>
                        <a:t>.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FR-B2B/COF/HQ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Genesis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10000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FR-B2B/EC/HQ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APSARA - M@releve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140729,667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DECLIC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35407,68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FAE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92175,5333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10772,692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Frontal Dirco - MPT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192871,358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403136,207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GEDCO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GEDCO-SLIMPAY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13000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IGE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25315,2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Sindi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187963,78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FR-B2B/EC/HQ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SWITCH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190210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268676,9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GEM/GEM/FR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BCA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45679,5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EDOElec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322506,76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EDOR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146400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FEDEX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626561,49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GDFE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42144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109430,536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Gospel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177637,083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ZMN-EMT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16240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GEM/GEM/FR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ZMN-M&amp;S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7200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</a:tbl>
          </a:graphicData>
        </a:graphic>
      </p:graphicFrame>
      <p:sp>
        <p:nvSpPr>
          <p:cNvPr id="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Souscriptions 2016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Détails </a:t>
            </a:r>
            <a:r>
              <a:rPr lang="fr-FR" smtClean="0"/>
              <a:t>par entité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41</a:t>
            </a:fld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61926" y="1831464"/>
          <a:ext cx="8782048" cy="2485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12"/>
                <a:gridCol w="2195512"/>
                <a:gridCol w="2195512"/>
                <a:gridCol w="2195512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Trigramme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>
                          <a:latin typeface="+mn-lt"/>
                        </a:rPr>
                        <a:t>Application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>
                          <a:latin typeface="+mn-lt"/>
                        </a:rPr>
                        <a:t>INES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P.E</a:t>
                      </a:r>
                      <a:r>
                        <a:rPr lang="fr-FR" sz="900" u="none" strike="noStrike" dirty="0" smtClean="0">
                          <a:latin typeface="+mn-lt"/>
                        </a:rPr>
                        <a:t>.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GBS/IT/EIT-FR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AD VEGA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29315,2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13400,431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GBS/IT/EIT-FR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Cristal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89496,8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40161,187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GBS/IT/EIT-FR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GAIA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37895,2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16294,807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GBS/IT/EIT-FR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SIMILI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25315,2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26729,738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latin typeface="+mn-lt"/>
                        </a:rPr>
                        <a:t>NEWCORP/DAG/HQ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eAPACH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44080,5578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32727,948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COCCINEL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FRAME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12000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ITB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218609,358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166303,048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Opera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4000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Pyramid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5600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Rapsodie B2B MIT 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10800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Rapsodie MIT NR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12000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NEWCORP/DFC/DFG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Thermis V2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5600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NEWCORP/DRH/HQ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ACCILINE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26688,3085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NEWCORP/DRH/HQ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One HR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4000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NEWCORP/DRH/HQ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PEGASUS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58075,2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28568,009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  <a:tr h="3436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NEWCORP/DRH/HQ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latin typeface="+mn-lt"/>
                        </a:rPr>
                        <a:t>SIDRH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latin typeface="+mn-lt"/>
                        </a:rPr>
                        <a:t>51906,4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>
                          <a:latin typeface="+mn-lt"/>
                        </a:rPr>
                        <a:t>30077,214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49" marR="949" marT="949" marB="0" anchor="b"/>
                </a:tc>
              </a:tr>
            </a:tbl>
          </a:graphicData>
        </a:graphic>
      </p:graphicFrame>
      <p:sp>
        <p:nvSpPr>
          <p:cNvPr id="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Souscriptions 2016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Détails </a:t>
            </a:r>
            <a:r>
              <a:rPr lang="fr-FR" smtClean="0"/>
              <a:t>par entité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42</a:t>
            </a:fld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61926" y="1837814"/>
          <a:ext cx="8782048" cy="33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12"/>
                <a:gridCol w="2195512"/>
                <a:gridCol w="2195512"/>
                <a:gridCol w="2195512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/>
                        <a:t>Trigramme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/>
                        <a:t>Application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 smtClean="0"/>
                        <a:t>INES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/>
                        <a:t>P.E</a:t>
                      </a:r>
                      <a:r>
                        <a:rPr lang="fr-FR" sz="900" u="none" strike="noStrike" dirty="0" smtClean="0"/>
                        <a:t>. (en EUR)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/>
                        <a:t>FR-GRDF/HQ/HQ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ATHENA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 dirty="0"/>
                        <a:t>41745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BE GrDF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164267,32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CALORIGAZ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29700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Cerise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6888,7619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DIAG2ID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17800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FormerGaz échanges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49305,348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OMEGA 2012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660116,694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OSR (e-Serval)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58822,9167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OSR-IEP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25650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67778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/>
                        <a:t>Plateforme d’échanges transverses </a:t>
                      </a:r>
                      <a:r>
                        <a:rPr lang="fr-FR" sz="900" u="none" strike="noStrike" dirty="0" err="1"/>
                        <a:t>GrDF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69965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POC AMR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118272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PROTECA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4950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SAM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24000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 Acheminement-Livraison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89375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 GFC2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18000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 Reseau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62250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 Transformant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258716,667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SIAG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322685,25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SIDEV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54400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FR-GRDF/HQ/HQ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SIG V3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82635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FR-GRTAZ/HQ/HQ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Pegaséo échanges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29038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1360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FR-STORENGY/HQ/HQ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Contrast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20000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  <a:tr h="5107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FR-STORENGY/HQ/HQ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/>
                        <a:t>OVS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/>
                        <a:t>4000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49" marR="949" marT="949" marB="0" anchor="b"/>
                </a:tc>
              </a:tr>
            </a:tbl>
          </a:graphicData>
        </a:graphic>
      </p:graphicFrame>
      <p:sp>
        <p:nvSpPr>
          <p:cNvPr id="9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Indicateurs disponibilités Applications INES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  <p:grpSp>
        <p:nvGrpSpPr>
          <p:cNvPr id="8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9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0" name="Espace réservé du contenu 5" descr="Logo-INES-RVB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576000" y="1508892"/>
          <a:ext cx="8004000" cy="514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/>
                <a:gridCol w="1656000"/>
                <a:gridCol w="1326000"/>
                <a:gridCol w="1326000"/>
                <a:gridCol w="1326000"/>
                <a:gridCol w="1326000"/>
              </a:tblGrid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BU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Application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SLA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Janvier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Février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Mars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FR-B2B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DECLIC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FR-B2B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FAE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FR-B2B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FDCO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98,96%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FR-B2B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IGE échanges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95,00%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FR-B2B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MPT échanges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95,00%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FF0000"/>
                          </a:solidFill>
                        </a:rPr>
                        <a:t>93,50%</a:t>
                      </a:r>
                      <a:endParaRPr lang="fr-FR" sz="1000" b="0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Ma </a:t>
                      </a:r>
                      <a:r>
                        <a:rPr lang="fr-FR" sz="1000" u="none" strike="noStrike" dirty="0" err="1"/>
                        <a:t>Releve</a:t>
                      </a:r>
                      <a:r>
                        <a:rPr lang="fr-FR" sz="1000" u="none" strike="noStrike" dirty="0"/>
                        <a:t> </a:t>
                      </a:r>
                      <a:r>
                        <a:rPr lang="fr-FR" sz="1000" u="none" strike="noStrike" dirty="0" err="1"/>
                        <a:t>Elec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98,00%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OCTOPUS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98,00%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99,63%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PARTNER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98,00%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AKIO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AMADEUS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APSARA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OCEEAN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99,91%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ORCHESTRA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FR-B2C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TSS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FR-GRDF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SIAG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99,00%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FR-GRDF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ECHO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GBS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/>
                        <a:t>Cristal échanges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96,00%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GEM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FEDEX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98,00%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99,63%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GEM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EDOElec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95,00%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GEM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GDFE échanges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/>
                        <a:t>95,00%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GEM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Gospel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95,00%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FF0000"/>
                          </a:solidFill>
                        </a:rPr>
                        <a:t>92,30%</a:t>
                      </a:r>
                      <a:endParaRPr lang="fr-FR" sz="1000" b="0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NEWCORP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ITB Gold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98,00%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NEWCORP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Pegasus échanges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96,00%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NEWCORP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/>
                        <a:t>SIDRH échanges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/>
                        <a:t>96,00%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0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 dirty="0"/>
                        <a:t>Disponibilité Moyenne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 dirty="0"/>
                        <a:t>99,50%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 dirty="0">
                          <a:solidFill>
                            <a:srgbClr val="00B050"/>
                          </a:solidFill>
                        </a:rPr>
                        <a:t>99,64%</a:t>
                      </a:r>
                      <a:endParaRPr lang="fr-FR" sz="10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 dirty="0">
                          <a:solidFill>
                            <a:srgbClr val="00B050"/>
                          </a:solidFill>
                        </a:rPr>
                        <a:t>99,69%</a:t>
                      </a:r>
                      <a:endParaRPr lang="fr-FR" sz="10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  <a:tr h="190402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 dirty="0"/>
                        <a:t>Disponibilité Socle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/>
                        <a:t>99,50%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1" i="0" u="none" strike="noStrike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000" b="1" u="none" strike="noStrike" dirty="0">
                          <a:solidFill>
                            <a:srgbClr val="00B050"/>
                          </a:solidFill>
                        </a:rPr>
                        <a:t>100,00%</a:t>
                      </a:r>
                      <a:endParaRPr lang="fr-FR" sz="10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5926" marR="5926" marT="5926" marB="0" anchor="b"/>
                </a:tc>
              </a:tr>
            </a:tbl>
          </a:graphicData>
        </a:graphic>
      </p:graphicFrame>
      <p:sp>
        <p:nvSpPr>
          <p:cNvPr id="13" name="Espace réservé de la date 4"/>
          <p:cNvSpPr txBox="1">
            <a:spLocks/>
          </p:cNvSpPr>
          <p:nvPr/>
        </p:nvSpPr>
        <p:spPr>
          <a:xfrm>
            <a:off x="764399" y="6452400"/>
            <a:ext cx="93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fr-FR"/>
            </a:defPPr>
            <a:lvl1pPr marL="0" algn="l" defTabSz="457200" rtl="0" eaLnBrk="1" latinLnBrk="0" hangingPunct="1">
              <a:lnSpc>
                <a:spcPts val="700"/>
              </a:lnSpc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obsolescence</a:t>
            </a:r>
            <a:endParaRPr lang="fr-FR" sz="1600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0CFD933-0CE8-4568-B8E3-A7D7438F4E1C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24" name="Flèche vers le bas 23"/>
          <p:cNvSpPr/>
          <p:nvPr/>
        </p:nvSpPr>
        <p:spPr>
          <a:xfrm>
            <a:off x="4283968" y="5195438"/>
            <a:ext cx="432048" cy="28803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3" name="Tableau 32"/>
          <p:cNvGraphicFramePr>
            <a:graphicFrameLocks noGrp="1"/>
          </p:cNvGraphicFramePr>
          <p:nvPr/>
        </p:nvGraphicFramePr>
        <p:xfrm>
          <a:off x="251520" y="3573408"/>
          <a:ext cx="8637632" cy="1493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12388"/>
                <a:gridCol w="1558832"/>
                <a:gridCol w="1823262"/>
                <a:gridCol w="1876887"/>
                <a:gridCol w="1966263"/>
              </a:tblGrid>
              <a:tr h="29267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Datacenter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Hardware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BDD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Middlewares</a:t>
                      </a:r>
                      <a:endParaRPr lang="fr-FR" sz="1600" dirty="0"/>
                    </a:p>
                  </a:txBody>
                  <a:tcPr/>
                </a:tc>
              </a:tr>
              <a:tr h="463408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S0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&gt;8 ans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support (2011)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support (2010)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support (2010-2012)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7321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S1, S2, S3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&gt;4 ans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Supporté </a:t>
                      </a:r>
                      <a:r>
                        <a:rPr lang="fr-FR" sz="1600" baseline="0" dirty="0" smtClean="0"/>
                        <a:t>(2018)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support (2013)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Fin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support (2010-mi 2015)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4" name="Tableau 33"/>
          <p:cNvGraphicFramePr>
            <a:graphicFrameLocks noGrp="1"/>
          </p:cNvGraphicFramePr>
          <p:nvPr/>
        </p:nvGraphicFramePr>
        <p:xfrm>
          <a:off x="251520" y="5788968"/>
          <a:ext cx="8637632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8818"/>
                <a:gridCol w="1408818"/>
                <a:gridCol w="1853502"/>
                <a:gridCol w="1705222"/>
                <a:gridCol w="2261272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Datacenter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Hardware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BDD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Middlewares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GDC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B050"/>
                          </a:solidFill>
                        </a:rPr>
                        <a:t>&lt;2 ans</a:t>
                      </a:r>
                      <a:endParaRPr lang="fr-FR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fr-FR" baseline="0" dirty="0" smtClean="0">
                          <a:solidFill>
                            <a:srgbClr val="00B050"/>
                          </a:solidFill>
                        </a:rPr>
                        <a:t>upporté (2024+)</a:t>
                      </a:r>
                      <a:endParaRPr lang="fr-FR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fr-FR" baseline="0" dirty="0" smtClean="0">
                          <a:solidFill>
                            <a:srgbClr val="00B050"/>
                          </a:solidFill>
                        </a:rPr>
                        <a:t>upporté (2019)</a:t>
                      </a:r>
                      <a:endParaRPr lang="fr-FR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fr-FR" baseline="0" dirty="0" smtClean="0">
                          <a:solidFill>
                            <a:srgbClr val="00B050"/>
                          </a:solidFill>
                        </a:rPr>
                        <a:t>upportés</a:t>
                      </a:r>
                    </a:p>
                    <a:p>
                      <a:r>
                        <a:rPr lang="fr-FR" baseline="0" dirty="0" smtClean="0">
                          <a:solidFill>
                            <a:srgbClr val="00B050"/>
                          </a:solidFill>
                        </a:rPr>
                        <a:t>(mi 2017-2020)</a:t>
                      </a:r>
                      <a:endParaRPr lang="fr-FR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612000" y="3236015"/>
            <a:ext cx="79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Sur le </a:t>
            </a:r>
            <a:r>
              <a:rPr lang="fr-FR" i="1" dirty="0" smtClean="0"/>
              <a:t>LEGACY</a:t>
            </a:r>
            <a:r>
              <a:rPr lang="fr-FR" dirty="0" smtClean="0"/>
              <a:t>, plus de 95% d’obsolescence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12000" y="5464606"/>
            <a:ext cx="79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 GDC, matériels et logiciels 100% à jour et supportés</a:t>
            </a:r>
            <a:endParaRPr lang="fr-FR" dirty="0"/>
          </a:p>
        </p:txBody>
      </p:sp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251520" y="1762050"/>
          <a:ext cx="8637632" cy="13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6214"/>
                <a:gridCol w="261141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Responsabilité vis-à-vis de</a:t>
                      </a:r>
                      <a:r>
                        <a:rPr lang="fr-FR" sz="1600" baseline="0" dirty="0" smtClean="0"/>
                        <a:t> l’o</a:t>
                      </a:r>
                      <a:r>
                        <a:rPr lang="fr-FR" sz="1600" dirty="0" smtClean="0"/>
                        <a:t>bsolescence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Socle Infrastructure (Matériel,</a:t>
                      </a:r>
                      <a:r>
                        <a:rPr lang="fr-FR" sz="1600" baseline="0" dirty="0" smtClean="0"/>
                        <a:t> OS, BD, Middleware mutualisé)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Services transverses (Matériel, OS, BD, Middleware)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ENGIE IT</a:t>
                      </a:r>
                      <a:r>
                        <a:rPr lang="fr-FR" sz="1600" baseline="0" dirty="0" smtClean="0"/>
                        <a:t> </a:t>
                      </a:r>
                    </a:p>
                    <a:p>
                      <a:pPr algn="ctr"/>
                      <a:r>
                        <a:rPr lang="fr-FR" sz="1600" baseline="0" dirty="0" smtClean="0"/>
                        <a:t>(SDM INES)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Composants applicatifs (Middleware dédié à l’application)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Métier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Roadmap</a:t>
            </a:r>
            <a:r>
              <a:rPr lang="fr-FR" dirty="0" smtClean="0"/>
              <a:t> produits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Software AG : 2 versions éditeur/an, 1 souche ENGIE-IT/an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76000" y="1722666"/>
          <a:ext cx="8072700" cy="4953000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2016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2017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/>
                        <a:t>2018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5720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9" name="Diagramme 8"/>
          <p:cNvGraphicFramePr/>
          <p:nvPr/>
        </p:nvGraphicFramePr>
        <p:xfrm>
          <a:off x="612000" y="6282000"/>
          <a:ext cx="7920000" cy="5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108"/>
          <p:cNvGrpSpPr/>
          <p:nvPr/>
        </p:nvGrpSpPr>
        <p:grpSpPr>
          <a:xfrm>
            <a:off x="1693139" y="4667825"/>
            <a:ext cx="7589504" cy="758144"/>
            <a:chOff x="1403648" y="3606960"/>
            <a:chExt cx="7589504" cy="758144"/>
          </a:xfrm>
        </p:grpSpPr>
        <p:sp>
          <p:nvSpPr>
            <p:cNvPr id="57" name="Text Box 203"/>
            <p:cNvSpPr txBox="1">
              <a:spLocks noChangeArrowheads="1"/>
            </p:cNvSpPr>
            <p:nvPr/>
          </p:nvSpPr>
          <p:spPr bwMode="auto">
            <a:xfrm>
              <a:off x="1405234" y="3606960"/>
              <a:ext cx="47799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>
                  <a:solidFill>
                    <a:srgbClr val="000000"/>
                  </a:solidFill>
                  <a:latin typeface="Frutiger Roman" pitchFamily="34" charset="0"/>
                </a:rPr>
                <a:t>webMethods</a:t>
              </a:r>
              <a:r>
                <a:rPr lang="fr-FR" sz="1400" b="1" dirty="0">
                  <a:solidFill>
                    <a:srgbClr val="000000"/>
                  </a:solidFill>
                  <a:latin typeface="Frutiger Roman" pitchFamily="34" charset="0"/>
                </a:rPr>
                <a:t> 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9.10,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non prévue</a:t>
              </a:r>
              <a:endParaRPr lang="fr-FR" sz="1400" b="1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59" name="Text Box 210"/>
            <p:cNvSpPr txBox="1">
              <a:spLocks noChangeArrowheads="1"/>
            </p:cNvSpPr>
            <p:nvPr/>
          </p:nvSpPr>
          <p:spPr bwMode="auto">
            <a:xfrm>
              <a:off x="1403648" y="4088314"/>
              <a:ext cx="7589504" cy="276790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10" name="Groupe 108"/>
          <p:cNvGrpSpPr/>
          <p:nvPr/>
        </p:nvGrpSpPr>
        <p:grpSpPr>
          <a:xfrm>
            <a:off x="0" y="3773113"/>
            <a:ext cx="9144001" cy="769106"/>
            <a:chOff x="604123" y="3606960"/>
            <a:chExt cx="9144001" cy="769106"/>
          </a:xfrm>
        </p:grpSpPr>
        <p:sp>
          <p:nvSpPr>
            <p:cNvPr id="65" name="Text Box 197"/>
            <p:cNvSpPr txBox="1">
              <a:spLocks noChangeArrowheads="1"/>
            </p:cNvSpPr>
            <p:nvPr/>
          </p:nvSpPr>
          <p:spPr bwMode="auto">
            <a:xfrm>
              <a:off x="8748757" y="4088066"/>
              <a:ext cx="999367" cy="288000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45687" rIns="0" bIns="45687">
              <a:no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End Of Life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" name="Text Box 203"/>
            <p:cNvSpPr txBox="1">
              <a:spLocks noChangeArrowheads="1"/>
            </p:cNvSpPr>
            <p:nvPr/>
          </p:nvSpPr>
          <p:spPr bwMode="auto">
            <a:xfrm>
              <a:off x="1187523" y="3606960"/>
              <a:ext cx="806529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>
                  <a:solidFill>
                    <a:srgbClr val="000000"/>
                  </a:solidFill>
                  <a:latin typeface="Frutiger Roman" pitchFamily="34" charset="0"/>
                </a:rPr>
                <a:t>webMethods</a:t>
              </a:r>
              <a:r>
                <a:rPr lang="fr-FR" sz="1400" b="1" dirty="0">
                  <a:solidFill>
                    <a:srgbClr val="000000"/>
                  </a:solidFill>
                  <a:latin typeface="Frutiger Roman" pitchFamily="34" charset="0"/>
                </a:rPr>
                <a:t> 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9.9,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au catalogue</a:t>
              </a:r>
              <a:endParaRPr lang="fr-FR" sz="1400" b="1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68" name="Text Box 210"/>
            <p:cNvSpPr txBox="1">
              <a:spLocks noChangeArrowheads="1"/>
            </p:cNvSpPr>
            <p:nvPr/>
          </p:nvSpPr>
          <p:spPr bwMode="auto">
            <a:xfrm>
              <a:off x="604123" y="4088314"/>
              <a:ext cx="8144634" cy="287752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9" name="Text Box 201"/>
            <p:cNvSpPr txBox="1">
              <a:spLocks noChangeArrowheads="1"/>
            </p:cNvSpPr>
            <p:nvPr/>
          </p:nvSpPr>
          <p:spPr bwMode="auto">
            <a:xfrm>
              <a:off x="7822866" y="3731319"/>
              <a:ext cx="1896363" cy="267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EOL </a:t>
              </a: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Oct. 2018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1" name="AutoShape 125"/>
            <p:cNvSpPr>
              <a:spLocks noChangeArrowheads="1"/>
            </p:cNvSpPr>
            <p:nvPr/>
          </p:nvSpPr>
          <p:spPr bwMode="auto">
            <a:xfrm flipH="1" flipV="1">
              <a:off x="8628394" y="3944747"/>
              <a:ext cx="228600" cy="163513"/>
            </a:xfrm>
            <a:prstGeom prst="triangle">
              <a:avLst>
                <a:gd name="adj" fmla="val 50000"/>
              </a:avLst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</p:grpSp>
      <p:grpSp>
        <p:nvGrpSpPr>
          <p:cNvPr id="11" name="Groupe 108"/>
          <p:cNvGrpSpPr/>
          <p:nvPr/>
        </p:nvGrpSpPr>
        <p:grpSpPr>
          <a:xfrm>
            <a:off x="-1" y="2899772"/>
            <a:ext cx="9144002" cy="758533"/>
            <a:chOff x="790325" y="3615207"/>
            <a:chExt cx="9144002" cy="758533"/>
          </a:xfrm>
        </p:grpSpPr>
        <p:sp>
          <p:nvSpPr>
            <p:cNvPr id="74" name="Text Box 197"/>
            <p:cNvSpPr txBox="1">
              <a:spLocks noChangeArrowheads="1"/>
            </p:cNvSpPr>
            <p:nvPr/>
          </p:nvSpPr>
          <p:spPr bwMode="auto">
            <a:xfrm>
              <a:off x="6150751" y="4088065"/>
              <a:ext cx="2704003" cy="285675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45687" rIns="0" bIns="45687">
              <a:no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End Of Life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5" name="Text Box 203"/>
            <p:cNvSpPr txBox="1">
              <a:spLocks noChangeArrowheads="1"/>
            </p:cNvSpPr>
            <p:nvPr/>
          </p:nvSpPr>
          <p:spPr bwMode="auto">
            <a:xfrm>
              <a:off x="1316563" y="3615207"/>
              <a:ext cx="703358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 smtClean="0">
                  <a:solidFill>
                    <a:srgbClr val="000000"/>
                  </a:solidFill>
                  <a:latin typeface="Frutiger Roman" pitchFamily="34" charset="0"/>
                </a:rPr>
                <a:t>webMethods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 9.6</a:t>
              </a: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disponible</a:t>
              </a:r>
              <a:endParaRPr lang="fr-FR" sz="1400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76" name="Text Box 206"/>
            <p:cNvSpPr txBox="1">
              <a:spLocks noChangeArrowheads="1"/>
            </p:cNvSpPr>
            <p:nvPr/>
          </p:nvSpPr>
          <p:spPr bwMode="auto">
            <a:xfrm>
              <a:off x="8854755" y="4096809"/>
              <a:ext cx="1079572" cy="276931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Obsolete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7" name="Text Box 210"/>
            <p:cNvSpPr txBox="1">
              <a:spLocks noChangeArrowheads="1"/>
            </p:cNvSpPr>
            <p:nvPr/>
          </p:nvSpPr>
          <p:spPr bwMode="auto">
            <a:xfrm>
              <a:off x="790325" y="4088313"/>
              <a:ext cx="5360426" cy="285427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8" name="Text Box 201"/>
            <p:cNvSpPr txBox="1">
              <a:spLocks noChangeArrowheads="1"/>
            </p:cNvSpPr>
            <p:nvPr/>
          </p:nvSpPr>
          <p:spPr bwMode="auto">
            <a:xfrm>
              <a:off x="4949094" y="3731319"/>
              <a:ext cx="1896363" cy="267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EOL </a:t>
              </a: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Oct. 2017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9" name="Text Box 202"/>
            <p:cNvSpPr txBox="1">
              <a:spLocks noChangeArrowheads="1"/>
            </p:cNvSpPr>
            <p:nvPr/>
          </p:nvSpPr>
          <p:spPr bwMode="auto">
            <a:xfrm>
              <a:off x="7996494" y="3717032"/>
              <a:ext cx="1729344" cy="267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EOSS 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Oct. 2018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0" name="AutoShape 125"/>
            <p:cNvSpPr>
              <a:spLocks noChangeArrowheads="1"/>
            </p:cNvSpPr>
            <p:nvPr/>
          </p:nvSpPr>
          <p:spPr bwMode="auto">
            <a:xfrm flipH="1" flipV="1">
              <a:off x="6030388" y="3944747"/>
              <a:ext cx="228600" cy="163513"/>
            </a:xfrm>
            <a:prstGeom prst="triangle">
              <a:avLst>
                <a:gd name="adj" fmla="val 50000"/>
              </a:avLst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81" name="AutoShape 56"/>
            <p:cNvSpPr>
              <a:spLocks noChangeArrowheads="1"/>
            </p:cNvSpPr>
            <p:nvPr/>
          </p:nvSpPr>
          <p:spPr bwMode="auto">
            <a:xfrm flipH="1" flipV="1">
              <a:off x="8742267" y="3960168"/>
              <a:ext cx="228600" cy="16351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</p:grpSp>
      <p:grpSp>
        <p:nvGrpSpPr>
          <p:cNvPr id="12" name="Groupe 108"/>
          <p:cNvGrpSpPr/>
          <p:nvPr/>
        </p:nvGrpSpPr>
        <p:grpSpPr>
          <a:xfrm>
            <a:off x="-72570" y="2050706"/>
            <a:ext cx="7570453" cy="729506"/>
            <a:chOff x="637926" y="3644235"/>
            <a:chExt cx="7570453" cy="729506"/>
          </a:xfrm>
        </p:grpSpPr>
        <p:sp>
          <p:nvSpPr>
            <p:cNvPr id="83" name="Text Box 197"/>
            <p:cNvSpPr txBox="1">
              <a:spLocks noChangeArrowheads="1"/>
            </p:cNvSpPr>
            <p:nvPr/>
          </p:nvSpPr>
          <p:spPr bwMode="auto">
            <a:xfrm>
              <a:off x="2768989" y="4088065"/>
              <a:ext cx="2676099" cy="285676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45687" rIns="0" bIns="45687">
              <a:no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End Of Life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5" name="Text Box 206"/>
            <p:cNvSpPr txBox="1">
              <a:spLocks noChangeArrowheads="1"/>
            </p:cNvSpPr>
            <p:nvPr/>
          </p:nvSpPr>
          <p:spPr bwMode="auto">
            <a:xfrm>
              <a:off x="5445087" y="4096809"/>
              <a:ext cx="2653181" cy="276932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Obsolete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6" name="Text Box 210"/>
            <p:cNvSpPr txBox="1">
              <a:spLocks noChangeArrowheads="1"/>
            </p:cNvSpPr>
            <p:nvPr/>
          </p:nvSpPr>
          <p:spPr bwMode="auto">
            <a:xfrm>
              <a:off x="637926" y="4088313"/>
              <a:ext cx="2131062" cy="285428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7" name="Text Box 201"/>
            <p:cNvSpPr txBox="1">
              <a:spLocks noChangeArrowheads="1"/>
            </p:cNvSpPr>
            <p:nvPr/>
          </p:nvSpPr>
          <p:spPr bwMode="auto">
            <a:xfrm>
              <a:off x="2046294" y="3731319"/>
              <a:ext cx="1896363" cy="267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EOL </a:t>
              </a: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June 2016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8" name="Text Box 202"/>
            <p:cNvSpPr txBox="1">
              <a:spLocks noChangeArrowheads="1"/>
            </p:cNvSpPr>
            <p:nvPr/>
          </p:nvSpPr>
          <p:spPr bwMode="auto">
            <a:xfrm>
              <a:off x="4614732" y="3717032"/>
              <a:ext cx="1729344" cy="267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EOSS 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June 2017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9" name="AutoShape 125"/>
            <p:cNvSpPr>
              <a:spLocks noChangeArrowheads="1"/>
            </p:cNvSpPr>
            <p:nvPr/>
          </p:nvSpPr>
          <p:spPr bwMode="auto">
            <a:xfrm flipH="1" flipV="1">
              <a:off x="2648626" y="3944747"/>
              <a:ext cx="228600" cy="163513"/>
            </a:xfrm>
            <a:prstGeom prst="triangle">
              <a:avLst>
                <a:gd name="adj" fmla="val 50000"/>
              </a:avLst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90" name="AutoShape 56"/>
            <p:cNvSpPr>
              <a:spLocks noChangeArrowheads="1"/>
            </p:cNvSpPr>
            <p:nvPr/>
          </p:nvSpPr>
          <p:spPr bwMode="auto">
            <a:xfrm flipH="1" flipV="1">
              <a:off x="5360505" y="3960168"/>
              <a:ext cx="228600" cy="16351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84" name="Text Box 203"/>
            <p:cNvSpPr txBox="1">
              <a:spLocks noChangeArrowheads="1"/>
            </p:cNvSpPr>
            <p:nvPr/>
          </p:nvSpPr>
          <p:spPr bwMode="auto">
            <a:xfrm>
              <a:off x="692461" y="3644235"/>
              <a:ext cx="75159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 smtClean="0">
                  <a:solidFill>
                    <a:srgbClr val="000000"/>
                  </a:solidFill>
                  <a:latin typeface="Frutiger Roman" pitchFamily="34" charset="0"/>
                </a:rPr>
                <a:t>webMethods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 9.0</a:t>
              </a: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disponible</a:t>
              </a:r>
              <a:endParaRPr lang="fr-FR" sz="1400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</p:grpSp>
      <p:grpSp>
        <p:nvGrpSpPr>
          <p:cNvPr id="13" name="Groupe 108"/>
          <p:cNvGrpSpPr/>
          <p:nvPr/>
        </p:nvGrpSpPr>
        <p:grpSpPr>
          <a:xfrm>
            <a:off x="2716379" y="5531411"/>
            <a:ext cx="6392096" cy="758144"/>
            <a:chOff x="1403648" y="3606960"/>
            <a:chExt cx="6392096" cy="758144"/>
          </a:xfrm>
        </p:grpSpPr>
        <p:sp>
          <p:nvSpPr>
            <p:cNvPr id="92" name="Text Box 203"/>
            <p:cNvSpPr txBox="1">
              <a:spLocks noChangeArrowheads="1"/>
            </p:cNvSpPr>
            <p:nvPr/>
          </p:nvSpPr>
          <p:spPr bwMode="auto">
            <a:xfrm>
              <a:off x="1405234" y="3606960"/>
              <a:ext cx="477991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>
                  <a:solidFill>
                    <a:srgbClr val="000000"/>
                  </a:solidFill>
                  <a:latin typeface="Frutiger Roman" pitchFamily="34" charset="0"/>
                </a:rPr>
                <a:t>webMethods</a:t>
              </a:r>
              <a:r>
                <a:rPr lang="fr-FR" sz="1400" b="1" dirty="0">
                  <a:solidFill>
                    <a:srgbClr val="000000"/>
                  </a:solidFill>
                  <a:latin typeface="Frutiger Roman" pitchFamily="34" charset="0"/>
                </a:rPr>
                <a:t> 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?.?,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envisagée</a:t>
              </a:r>
              <a:endParaRPr lang="fr-FR" sz="1400" b="1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93" name="Text Box 210"/>
            <p:cNvSpPr txBox="1">
              <a:spLocks noChangeArrowheads="1"/>
            </p:cNvSpPr>
            <p:nvPr/>
          </p:nvSpPr>
          <p:spPr bwMode="auto">
            <a:xfrm>
              <a:off x="1403648" y="4088314"/>
              <a:ext cx="6392096" cy="276790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14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15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96" name="Espace réservé du contenu 5" descr="Logo-INES-RVB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Roadmap</a:t>
            </a:r>
            <a:r>
              <a:rPr lang="fr-FR" dirty="0" smtClean="0"/>
              <a:t> produits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Informatica</a:t>
            </a:r>
            <a:r>
              <a:rPr lang="fr-FR" dirty="0" smtClean="0"/>
              <a:t> : 1 version/an, 1 souche ENGIE-IT/an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76000" y="1722666"/>
          <a:ext cx="8072700" cy="4953000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  <a:gridCol w="672725"/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2016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2017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/>
                        <a:t>2018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/>
                        <a:t>Q4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5720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9" name="Diagramme 8"/>
          <p:cNvGraphicFramePr/>
          <p:nvPr/>
        </p:nvGraphicFramePr>
        <p:xfrm>
          <a:off x="612000" y="6282000"/>
          <a:ext cx="7920000" cy="5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e 108"/>
          <p:cNvGrpSpPr/>
          <p:nvPr/>
        </p:nvGrpSpPr>
        <p:grpSpPr>
          <a:xfrm>
            <a:off x="684998" y="5006803"/>
            <a:ext cx="8065299" cy="769106"/>
            <a:chOff x="1289121" y="3606960"/>
            <a:chExt cx="8065299" cy="769106"/>
          </a:xfrm>
        </p:grpSpPr>
        <p:sp>
          <p:nvSpPr>
            <p:cNvPr id="66" name="Text Box 203"/>
            <p:cNvSpPr txBox="1">
              <a:spLocks noChangeArrowheads="1"/>
            </p:cNvSpPr>
            <p:nvPr/>
          </p:nvSpPr>
          <p:spPr bwMode="auto">
            <a:xfrm>
              <a:off x="1289121" y="3606960"/>
              <a:ext cx="806529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 smtClean="0">
                  <a:solidFill>
                    <a:srgbClr val="000000"/>
                  </a:solidFill>
                  <a:latin typeface="Frutiger Roman" pitchFamily="34" charset="0"/>
                </a:rPr>
                <a:t>PowerCenter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 10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Pas de souche ENGIE-IT disponible, en attente de la 10.1</a:t>
              </a:r>
              <a:endParaRPr lang="fr-FR" sz="1400" b="1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68" name="Text Box 210"/>
            <p:cNvSpPr txBox="1">
              <a:spLocks noChangeArrowheads="1"/>
            </p:cNvSpPr>
            <p:nvPr/>
          </p:nvSpPr>
          <p:spPr bwMode="auto">
            <a:xfrm>
              <a:off x="1373365" y="4088314"/>
              <a:ext cx="7879458" cy="287752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11" name="Groupe 108"/>
          <p:cNvGrpSpPr/>
          <p:nvPr/>
        </p:nvGrpSpPr>
        <p:grpSpPr>
          <a:xfrm>
            <a:off x="1" y="3915752"/>
            <a:ext cx="9040576" cy="758533"/>
            <a:chOff x="790327" y="3615207"/>
            <a:chExt cx="9040576" cy="758533"/>
          </a:xfrm>
        </p:grpSpPr>
        <p:sp>
          <p:nvSpPr>
            <p:cNvPr id="74" name="Text Box 197"/>
            <p:cNvSpPr txBox="1">
              <a:spLocks noChangeArrowheads="1"/>
            </p:cNvSpPr>
            <p:nvPr/>
          </p:nvSpPr>
          <p:spPr bwMode="auto">
            <a:xfrm>
              <a:off x="5570191" y="4088065"/>
              <a:ext cx="2704003" cy="285675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45687" rIns="0" bIns="45687">
              <a:no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End Of Life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5" name="Text Box 203"/>
            <p:cNvSpPr txBox="1">
              <a:spLocks noChangeArrowheads="1"/>
            </p:cNvSpPr>
            <p:nvPr/>
          </p:nvSpPr>
          <p:spPr bwMode="auto">
            <a:xfrm>
              <a:off x="1316563" y="3615207"/>
              <a:ext cx="703358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 smtClean="0">
                  <a:solidFill>
                    <a:srgbClr val="000000"/>
                  </a:solidFill>
                  <a:latin typeface="Frutiger Roman" pitchFamily="34" charset="0"/>
                </a:rPr>
                <a:t>PowerCenter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 9.5.1</a:t>
              </a: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au catalogue</a:t>
              </a:r>
              <a:endParaRPr lang="fr-FR" sz="1400" b="1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76" name="Text Box 206"/>
            <p:cNvSpPr txBox="1">
              <a:spLocks noChangeArrowheads="1"/>
            </p:cNvSpPr>
            <p:nvPr/>
          </p:nvSpPr>
          <p:spPr bwMode="auto">
            <a:xfrm>
              <a:off x="8274194" y="4096809"/>
              <a:ext cx="1556709" cy="276931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Obsolete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7" name="Text Box 210"/>
            <p:cNvSpPr txBox="1">
              <a:spLocks noChangeArrowheads="1"/>
            </p:cNvSpPr>
            <p:nvPr/>
          </p:nvSpPr>
          <p:spPr bwMode="auto">
            <a:xfrm>
              <a:off x="790327" y="4088313"/>
              <a:ext cx="4779864" cy="285427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8" name="Text Box 201"/>
            <p:cNvSpPr txBox="1">
              <a:spLocks noChangeArrowheads="1"/>
            </p:cNvSpPr>
            <p:nvPr/>
          </p:nvSpPr>
          <p:spPr bwMode="auto">
            <a:xfrm>
              <a:off x="4368534" y="3731319"/>
              <a:ext cx="1896363" cy="267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EOL </a:t>
              </a: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July 2017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9" name="Text Box 202"/>
            <p:cNvSpPr txBox="1">
              <a:spLocks noChangeArrowheads="1"/>
            </p:cNvSpPr>
            <p:nvPr/>
          </p:nvSpPr>
          <p:spPr bwMode="auto">
            <a:xfrm>
              <a:off x="7415934" y="3717032"/>
              <a:ext cx="1729344" cy="267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EOSS 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July 2018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0" name="AutoShape 125"/>
            <p:cNvSpPr>
              <a:spLocks noChangeArrowheads="1"/>
            </p:cNvSpPr>
            <p:nvPr/>
          </p:nvSpPr>
          <p:spPr bwMode="auto">
            <a:xfrm flipH="1" flipV="1">
              <a:off x="5449828" y="3944747"/>
              <a:ext cx="228600" cy="163513"/>
            </a:xfrm>
            <a:prstGeom prst="triangle">
              <a:avLst>
                <a:gd name="adj" fmla="val 50000"/>
              </a:avLst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81" name="AutoShape 56"/>
            <p:cNvSpPr>
              <a:spLocks noChangeArrowheads="1"/>
            </p:cNvSpPr>
            <p:nvPr/>
          </p:nvSpPr>
          <p:spPr bwMode="auto">
            <a:xfrm flipH="1" flipV="1">
              <a:off x="8161707" y="3960168"/>
              <a:ext cx="228600" cy="16351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</p:grpSp>
      <p:grpSp>
        <p:nvGrpSpPr>
          <p:cNvPr id="12" name="Groupe 108"/>
          <p:cNvGrpSpPr/>
          <p:nvPr/>
        </p:nvGrpSpPr>
        <p:grpSpPr>
          <a:xfrm>
            <a:off x="0" y="2761892"/>
            <a:ext cx="8648700" cy="729506"/>
            <a:chOff x="710496" y="3644235"/>
            <a:chExt cx="8648700" cy="729506"/>
          </a:xfrm>
        </p:grpSpPr>
        <p:sp>
          <p:nvSpPr>
            <p:cNvPr id="83" name="Text Box 197"/>
            <p:cNvSpPr txBox="1">
              <a:spLocks noChangeArrowheads="1"/>
            </p:cNvSpPr>
            <p:nvPr/>
          </p:nvSpPr>
          <p:spPr bwMode="auto">
            <a:xfrm>
              <a:off x="4191361" y="4088065"/>
              <a:ext cx="2676099" cy="285676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45687" rIns="0" bIns="45687">
              <a:no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End Of Life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4" name="Text Box 203"/>
            <p:cNvSpPr txBox="1">
              <a:spLocks noChangeArrowheads="1"/>
            </p:cNvSpPr>
            <p:nvPr/>
          </p:nvSpPr>
          <p:spPr bwMode="auto">
            <a:xfrm>
              <a:off x="1229479" y="3644235"/>
              <a:ext cx="703358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b="1" dirty="0" err="1" smtClean="0">
                  <a:solidFill>
                    <a:srgbClr val="000000"/>
                  </a:solidFill>
                  <a:latin typeface="Frutiger Roman" pitchFamily="34" charset="0"/>
                </a:rPr>
                <a:t>PowerCenter</a:t>
              </a:r>
              <a:r>
                <a:rPr lang="fr-FR" sz="1400" b="1" dirty="0" smtClean="0">
                  <a:solidFill>
                    <a:srgbClr val="000000"/>
                  </a:solidFill>
                  <a:latin typeface="Frutiger Roman" pitchFamily="34" charset="0"/>
                </a:rPr>
                <a:t> 9.0.1</a:t>
              </a: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sz="1400" dirty="0" smtClean="0">
                  <a:solidFill>
                    <a:srgbClr val="000000"/>
                  </a:solidFill>
                  <a:latin typeface="Frutiger Roman" pitchFamily="34" charset="0"/>
                </a:rPr>
                <a:t>souche ENGIE-IT disponible</a:t>
              </a:r>
              <a:endParaRPr lang="fr-FR" sz="1400" dirty="0">
                <a:solidFill>
                  <a:srgbClr val="000000"/>
                </a:solidFill>
                <a:latin typeface="Frutiger Roman" pitchFamily="34" charset="0"/>
              </a:endParaRPr>
            </a:p>
          </p:txBody>
        </p:sp>
        <p:sp>
          <p:nvSpPr>
            <p:cNvPr id="85" name="Text Box 206"/>
            <p:cNvSpPr txBox="1">
              <a:spLocks noChangeArrowheads="1"/>
            </p:cNvSpPr>
            <p:nvPr/>
          </p:nvSpPr>
          <p:spPr bwMode="auto">
            <a:xfrm>
              <a:off x="6867460" y="4096809"/>
              <a:ext cx="2491736" cy="276932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Obsolete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6" name="Text Box 210"/>
            <p:cNvSpPr txBox="1">
              <a:spLocks noChangeArrowheads="1"/>
            </p:cNvSpPr>
            <p:nvPr/>
          </p:nvSpPr>
          <p:spPr bwMode="auto">
            <a:xfrm>
              <a:off x="710496" y="4088313"/>
              <a:ext cx="3480864" cy="285428"/>
            </a:xfrm>
            <a:prstGeom prst="rect">
              <a:avLst/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91374" tIns="45687" rIns="91374" bIns="45687">
              <a:spAutoFit/>
            </a:bodyPr>
            <a:lstStyle/>
            <a:p>
              <a:pPr marL="227013" indent="-227013" algn="ctr" eaLnBrk="1" hangingPunct="1">
                <a:buClrTx/>
                <a:buFontTx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Available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7" name="Text Box 201"/>
            <p:cNvSpPr txBox="1">
              <a:spLocks noChangeArrowheads="1"/>
            </p:cNvSpPr>
            <p:nvPr/>
          </p:nvSpPr>
          <p:spPr bwMode="auto">
            <a:xfrm>
              <a:off x="2989704" y="3731319"/>
              <a:ext cx="1896363" cy="267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EOL </a:t>
              </a: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Jan. 2017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8" name="Text Box 202"/>
            <p:cNvSpPr txBox="1">
              <a:spLocks noChangeArrowheads="1"/>
            </p:cNvSpPr>
            <p:nvPr/>
          </p:nvSpPr>
          <p:spPr bwMode="auto">
            <a:xfrm>
              <a:off x="6037104" y="3717032"/>
              <a:ext cx="1729344" cy="267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399" tIns="45700" rIns="91399" bIns="45700">
              <a:spAutoFit/>
            </a:bodyPr>
            <a:lstStyle/>
            <a:p>
              <a:pPr marL="227013" indent="-227013" algn="r" eaLnBrk="1" hangingPunct="1">
                <a:lnSpc>
                  <a:spcPct val="95000"/>
                </a:lnSpc>
                <a:spcBef>
                  <a:spcPct val="20000"/>
                </a:spcBef>
                <a:buClrTx/>
                <a:buFont typeface="Wingdings" pitchFamily="2" charset="2"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EOSS :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</a:rPr>
                <a:t>Jan. 2018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9" name="AutoShape 125"/>
            <p:cNvSpPr>
              <a:spLocks noChangeArrowheads="1"/>
            </p:cNvSpPr>
            <p:nvPr/>
          </p:nvSpPr>
          <p:spPr bwMode="auto">
            <a:xfrm flipH="1" flipV="1">
              <a:off x="4070998" y="3944747"/>
              <a:ext cx="228600" cy="163513"/>
            </a:xfrm>
            <a:prstGeom prst="triangle">
              <a:avLst>
                <a:gd name="adj" fmla="val 50000"/>
              </a:avLst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90" name="AutoShape 56"/>
            <p:cNvSpPr>
              <a:spLocks noChangeArrowheads="1"/>
            </p:cNvSpPr>
            <p:nvPr/>
          </p:nvSpPr>
          <p:spPr bwMode="auto">
            <a:xfrm flipH="1" flipV="1">
              <a:off x="6782877" y="3960168"/>
              <a:ext cx="228600" cy="16351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</p:grpSp>
      <p:grpSp>
        <p:nvGrpSpPr>
          <p:cNvPr id="39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40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1" name="Espace réservé du contenu 5" descr="Logo-INES-RVB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Contrat WEF : REX SSD &amp; </a:t>
            </a:r>
            <a:r>
              <a:rPr lang="fr-FR" dirty="0" err="1" smtClean="0"/>
              <a:t>DataSolution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8371980" cy="3708000"/>
          </a:xfrm>
        </p:spPr>
        <p:txBody>
          <a:bodyPr/>
          <a:lstStyle/>
          <a:p>
            <a:r>
              <a:rPr lang="fr-FR" b="1" dirty="0" smtClean="0"/>
              <a:t>Retour d’expériences SSD &amp; Data Solution sur la sélection de partenaires</a:t>
            </a:r>
          </a:p>
          <a:p>
            <a:pPr lvl="1">
              <a:spcAft>
                <a:spcPts val="0"/>
              </a:spcAft>
            </a:pPr>
            <a:r>
              <a:rPr lang="fr-FR" u="sng" dirty="0" smtClean="0"/>
              <a:t>Service SAP Delivery</a:t>
            </a:r>
            <a:r>
              <a:rPr lang="fr-FR" dirty="0" smtClean="0"/>
              <a:t> (TMA des applications SAP Rapsodie &amp; STAR)</a:t>
            </a:r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endParaRPr lang="fr-FR" dirty="0" smtClean="0"/>
          </a:p>
          <a:p>
            <a:pPr lvl="1">
              <a:spcAft>
                <a:spcPts val="0"/>
              </a:spcAft>
            </a:pPr>
            <a:r>
              <a:rPr lang="fr-FR" u="sng" dirty="0" smtClean="0"/>
              <a:t>Data Solution</a:t>
            </a:r>
            <a:r>
              <a:rPr lang="fr-FR" dirty="0" smtClean="0"/>
              <a:t> (TMA des solutions Décisionnelles)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None/>
            </a:pPr>
            <a:r>
              <a:rPr lang="fr-FR" dirty="0" smtClean="0"/>
              <a:t>	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b="1" dirty="0" smtClean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fr-FR" sz="1100" dirty="0" smtClean="0"/>
          </a:p>
          <a:p>
            <a:pPr lvl="2">
              <a:spcBef>
                <a:spcPts val="600"/>
              </a:spcBef>
              <a:spcAft>
                <a:spcPts val="0"/>
              </a:spcAft>
            </a:pPr>
            <a:endParaRPr lang="fr-FR" dirty="0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/>
              <a:t>TITRE DE LA PRESENTATION</a:t>
            </a:r>
            <a:endParaRPr lang="fr-FR" dirty="0"/>
          </a:p>
        </p:txBody>
      </p:sp>
      <p:graphicFrame>
        <p:nvGraphicFramePr>
          <p:cNvPr id="9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63486"/>
              </p:ext>
            </p:extLst>
          </p:nvPr>
        </p:nvGraphicFramePr>
        <p:xfrm>
          <a:off x="1140766" y="2688915"/>
          <a:ext cx="7206598" cy="1440160"/>
        </p:xfrm>
        <a:graphic>
          <a:graphicData uri="http://schemas.openxmlformats.org/drawingml/2006/table">
            <a:tbl>
              <a:tblPr firstRow="1" bandRow="1"/>
              <a:tblGrid>
                <a:gridCol w="668984"/>
                <a:gridCol w="349167"/>
                <a:gridCol w="532938"/>
                <a:gridCol w="517030"/>
                <a:gridCol w="604527"/>
                <a:gridCol w="596572"/>
                <a:gridCol w="604527"/>
                <a:gridCol w="604527"/>
                <a:gridCol w="548847"/>
                <a:gridCol w="556802"/>
                <a:gridCol w="509075"/>
                <a:gridCol w="572710"/>
                <a:gridCol w="540892"/>
              </a:tblGrid>
              <a:tr h="316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702" marR="117234" marT="34348" marB="34348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dirty="0" smtClean="0">
                          <a:solidFill>
                            <a:schemeClr val="bg1"/>
                          </a:solidFill>
                        </a:rPr>
                        <a:t>Jan</a:t>
                      </a: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dirty="0" err="1" smtClean="0">
                          <a:solidFill>
                            <a:schemeClr val="bg1"/>
                          </a:solidFill>
                        </a:rPr>
                        <a:t>Feb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dirty="0" smtClean="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smtClean="0">
                          <a:solidFill>
                            <a:schemeClr val="bg1"/>
                          </a:solidFill>
                        </a:rPr>
                        <a:t>April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dirty="0" smtClean="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smtClean="0">
                          <a:solidFill>
                            <a:schemeClr val="bg1"/>
                          </a:solidFill>
                        </a:rPr>
                        <a:t>June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baseline="0" dirty="0" err="1" smtClean="0">
                          <a:solidFill>
                            <a:schemeClr val="bg1"/>
                          </a:solidFill>
                        </a:rPr>
                        <a:t>July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smtClean="0">
                          <a:solidFill>
                            <a:schemeClr val="bg1"/>
                          </a:solidFill>
                        </a:rPr>
                        <a:t>August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smtClean="0">
                          <a:solidFill>
                            <a:schemeClr val="bg1"/>
                          </a:solidFill>
                        </a:rPr>
                        <a:t>Sep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smtClean="0">
                          <a:solidFill>
                            <a:schemeClr val="bg1"/>
                          </a:solidFill>
                        </a:rPr>
                        <a:t>Oct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smtClean="0">
                          <a:solidFill>
                            <a:schemeClr val="bg1"/>
                          </a:solidFill>
                        </a:rPr>
                        <a:t>Nov</a:t>
                      </a:r>
                      <a:endParaRPr lang="da-DK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a-DK" sz="1000" dirty="0" smtClean="0">
                          <a:solidFill>
                            <a:schemeClr val="bg1"/>
                          </a:solidFill>
                        </a:rPr>
                        <a:t>Dec</a:t>
                      </a:r>
                    </a:p>
                  </a:txBody>
                  <a:tcPr marL="29309" marR="29309" marT="0" marB="29306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60000"/>
                        <a:lumOff val="40000"/>
                      </a:srgbClr>
                    </a:solidFill>
                  </a:tcPr>
                </a:tc>
              </a:tr>
              <a:tr h="11240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2014</a:t>
                      </a:r>
                      <a:endParaRPr lang="da-DK" sz="900" b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43963" marR="117234" marT="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09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endParaRPr lang="da-DK" sz="5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702" marR="68702" marT="34348" marB="34348" anchor="b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10" name="Triangle isocèle 9"/>
          <p:cNvSpPr/>
          <p:nvPr/>
        </p:nvSpPr>
        <p:spPr>
          <a:xfrm rot="10800000">
            <a:off x="4143866" y="3468146"/>
            <a:ext cx="210825" cy="281101"/>
          </a:xfrm>
          <a:prstGeom prst="triangle">
            <a:avLst/>
          </a:prstGeom>
          <a:gradFill rotWithShape="1">
            <a:gsLst>
              <a:gs pos="0">
                <a:srgbClr val="E47E1A">
                  <a:shade val="51000"/>
                  <a:satMod val="130000"/>
                </a:srgbClr>
              </a:gs>
              <a:gs pos="80000">
                <a:srgbClr val="E47E1A">
                  <a:shade val="93000"/>
                  <a:satMod val="130000"/>
                </a:srgbClr>
              </a:gs>
              <a:gs pos="100000">
                <a:srgbClr val="E47E1A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47E1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solidFill>
                <a:srgbClr val="998C85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kstboks 150"/>
          <p:cNvSpPr txBox="1"/>
          <p:nvPr/>
        </p:nvSpPr>
        <p:spPr>
          <a:xfrm>
            <a:off x="3445022" y="3035589"/>
            <a:ext cx="1612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Go for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due  diligence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On SAP scope</a:t>
            </a:r>
          </a:p>
        </p:txBody>
      </p:sp>
      <p:cxnSp>
        <p:nvCxnSpPr>
          <p:cNvPr id="12" name="Connecteur droit 11"/>
          <p:cNvCxnSpPr>
            <a:endCxn id="10" idx="0"/>
          </p:cNvCxnSpPr>
          <p:nvPr/>
        </p:nvCxnSpPr>
        <p:spPr>
          <a:xfrm>
            <a:off x="3372295" y="3744131"/>
            <a:ext cx="876983" cy="5116"/>
          </a:xfrm>
          <a:prstGeom prst="line">
            <a:avLst/>
          </a:prstGeom>
          <a:noFill/>
          <a:ln w="38100" cap="flat" cmpd="sng" algn="ctr">
            <a:solidFill>
              <a:srgbClr val="E47E1A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3" name="Triangle isocèle 12"/>
          <p:cNvSpPr/>
          <p:nvPr/>
        </p:nvSpPr>
        <p:spPr>
          <a:xfrm rot="10800000">
            <a:off x="6788697" y="3484952"/>
            <a:ext cx="210825" cy="281101"/>
          </a:xfrm>
          <a:prstGeom prst="triangle">
            <a:avLst/>
          </a:prstGeom>
          <a:gradFill rotWithShape="1">
            <a:gsLst>
              <a:gs pos="0">
                <a:srgbClr val="E47E1A">
                  <a:shade val="51000"/>
                  <a:satMod val="130000"/>
                </a:srgbClr>
              </a:gs>
              <a:gs pos="80000">
                <a:srgbClr val="E47E1A">
                  <a:shade val="93000"/>
                  <a:satMod val="130000"/>
                </a:srgbClr>
              </a:gs>
              <a:gs pos="100000">
                <a:srgbClr val="E47E1A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47E1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solidFill>
                <a:srgbClr val="998C85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kstboks 150"/>
          <p:cNvSpPr txBox="1"/>
          <p:nvPr/>
        </p:nvSpPr>
        <p:spPr>
          <a:xfrm>
            <a:off x="6253334" y="3030816"/>
            <a:ext cx="12302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srgbClr val="4BACC6">
                    <a:lumMod val="75000"/>
                  </a:srgbClr>
                </a:solidFill>
                <a:latin typeface="Calibri"/>
                <a:ea typeface="ＭＳ Ｐゴシック" pitchFamily="-111" charset="-128"/>
              </a:rPr>
              <a:t>Contract is signed on SAP scope</a:t>
            </a:r>
            <a:endParaRPr lang="en-US" sz="1100" kern="0" dirty="0">
              <a:solidFill>
                <a:srgbClr val="FFFFFF"/>
              </a:solidFill>
              <a:latin typeface="Calibri"/>
              <a:ea typeface="ＭＳ Ｐゴシック" pitchFamily="-111" charset="-128"/>
            </a:endParaRPr>
          </a:p>
        </p:txBody>
      </p:sp>
      <p:grpSp>
        <p:nvGrpSpPr>
          <p:cNvPr id="8" name="Grouper 351"/>
          <p:cNvGrpSpPr/>
          <p:nvPr/>
        </p:nvGrpSpPr>
        <p:grpSpPr>
          <a:xfrm>
            <a:off x="2563657" y="3483198"/>
            <a:ext cx="881365" cy="581550"/>
            <a:chOff x="2819916" y="4300343"/>
            <a:chExt cx="881365" cy="581550"/>
          </a:xfrm>
        </p:grpSpPr>
        <p:grpSp>
          <p:nvGrpSpPr>
            <p:cNvPr id="15" name="Gruppe 125"/>
            <p:cNvGrpSpPr>
              <a:grpSpLocks/>
            </p:cNvGrpSpPr>
            <p:nvPr/>
          </p:nvGrpSpPr>
          <p:grpSpPr bwMode="auto">
            <a:xfrm>
              <a:off x="2848261" y="4346348"/>
              <a:ext cx="707739" cy="535545"/>
              <a:chOff x="1264597" y="3544111"/>
              <a:chExt cx="3362527" cy="599871"/>
            </a:xfrm>
          </p:grpSpPr>
          <p:sp>
            <p:nvSpPr>
              <p:cNvPr id="18" name="Pentagon 126"/>
              <p:cNvSpPr/>
              <p:nvPr/>
            </p:nvSpPr>
            <p:spPr>
              <a:xfrm>
                <a:off x="1264597" y="3566807"/>
                <a:ext cx="3362527" cy="577175"/>
              </a:xfrm>
              <a:prstGeom prst="homePlate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>
                <a:softEdge rad="63500"/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 pitchFamily="-111" charset="-128"/>
                  <a:cs typeface="+mn-cs"/>
                </a:endParaRPr>
              </a:p>
            </p:txBody>
          </p:sp>
          <p:sp>
            <p:nvSpPr>
              <p:cNvPr id="19" name="Pentagon 127"/>
              <p:cNvSpPr/>
              <p:nvPr/>
            </p:nvSpPr>
            <p:spPr>
              <a:xfrm>
                <a:off x="1327582" y="3544111"/>
                <a:ext cx="3188102" cy="467093"/>
              </a:xfrm>
              <a:prstGeom prst="homePlate">
                <a:avLst/>
              </a:prstGeom>
              <a:gradFill rotWithShape="1">
                <a:gsLst>
                  <a:gs pos="0">
                    <a:srgbClr val="E47E1A">
                      <a:shade val="51000"/>
                      <a:satMod val="130000"/>
                    </a:srgbClr>
                  </a:gs>
                  <a:gs pos="80000">
                    <a:srgbClr val="E47E1A">
                      <a:shade val="93000"/>
                      <a:satMod val="130000"/>
                    </a:srgbClr>
                  </a:gs>
                  <a:gs pos="100000">
                    <a:srgbClr val="E47E1A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47E1A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-3429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en-US" sz="1800" b="0" i="0" u="none" strike="noStrike" kern="0" cap="none" spc="0" normalizeH="0" baseline="0" noProof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kstboks 153"/>
            <p:cNvSpPr txBox="1"/>
            <p:nvPr/>
          </p:nvSpPr>
          <p:spPr>
            <a:xfrm>
              <a:off x="2819916" y="4300343"/>
              <a:ext cx="881365" cy="483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-111" charset="-128"/>
                  <a:cs typeface="+mn-cs"/>
                </a:rPr>
                <a:t>Assess</a:t>
              </a:r>
              <a:r>
                <a:rPr lang="en-US" sz="1400" kern="0" smtClean="0">
                  <a:solidFill>
                    <a:srgbClr val="FFFFFF"/>
                  </a:solidFill>
                  <a:latin typeface="Calibri"/>
                  <a:ea typeface="ＭＳ Ｐゴシック" pitchFamily="-111" charset="-128"/>
                  <a:cs typeface="+mn-cs"/>
                </a:rPr>
                <a:t>-</a:t>
              </a:r>
              <a:r>
                <a: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-111" charset="-128"/>
                  <a:cs typeface="+mn-cs"/>
                </a:rPr>
                <a:t>ment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endParaRPr>
            </a:p>
          </p:txBody>
        </p:sp>
      </p:grpSp>
      <p:sp>
        <p:nvSpPr>
          <p:cNvPr id="20" name="Triangle isocèle 19"/>
          <p:cNvSpPr/>
          <p:nvPr/>
        </p:nvSpPr>
        <p:spPr>
          <a:xfrm rot="10800000">
            <a:off x="2288083" y="3484951"/>
            <a:ext cx="210825" cy="281101"/>
          </a:xfrm>
          <a:prstGeom prst="triangle">
            <a:avLst/>
          </a:prstGeom>
          <a:gradFill rotWithShape="1">
            <a:gsLst>
              <a:gs pos="0">
                <a:srgbClr val="E47E1A">
                  <a:shade val="51000"/>
                  <a:satMod val="130000"/>
                </a:srgbClr>
              </a:gs>
              <a:gs pos="80000">
                <a:srgbClr val="E47E1A">
                  <a:shade val="93000"/>
                  <a:satMod val="130000"/>
                </a:srgbClr>
              </a:gs>
              <a:gs pos="100000">
                <a:srgbClr val="E47E1A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47E1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solidFill>
                <a:srgbClr val="998C85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kstboks 150"/>
          <p:cNvSpPr txBox="1"/>
          <p:nvPr/>
        </p:nvSpPr>
        <p:spPr>
          <a:xfrm>
            <a:off x="1649637" y="3057280"/>
            <a:ext cx="14765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srgbClr val="4BACC6">
                    <a:lumMod val="75000"/>
                  </a:srgbClr>
                </a:solidFill>
                <a:latin typeface="Calibri"/>
                <a:ea typeface="ＭＳ Ｐゴシック" pitchFamily="-111" charset="-128"/>
              </a:rPr>
              <a:t>Scope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assessment</a:t>
            </a:r>
            <a:b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</a:b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 (by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pitchFamily="-111" charset="-128"/>
              </a:rPr>
              <a:t> Capgemini)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-111" charset="-128"/>
            </a:endParaRPr>
          </a:p>
        </p:txBody>
      </p:sp>
      <p:sp>
        <p:nvSpPr>
          <p:cNvPr id="22" name="Pentagon 131"/>
          <p:cNvSpPr/>
          <p:nvPr/>
        </p:nvSpPr>
        <p:spPr bwMode="auto">
          <a:xfrm>
            <a:off x="4315617" y="3570471"/>
            <a:ext cx="2372276" cy="539685"/>
          </a:xfrm>
          <a:prstGeom prst="homePlat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>
            <a:softEdge rad="63500"/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itchFamily="-111" charset="-128"/>
              <a:cs typeface="+mn-cs"/>
            </a:endParaRPr>
          </a:p>
        </p:txBody>
      </p:sp>
      <p:sp>
        <p:nvSpPr>
          <p:cNvPr id="23" name="Pentagon 132"/>
          <p:cNvSpPr/>
          <p:nvPr/>
        </p:nvSpPr>
        <p:spPr bwMode="auto">
          <a:xfrm>
            <a:off x="4359239" y="3549249"/>
            <a:ext cx="2250926" cy="436261"/>
          </a:xfrm>
          <a:prstGeom prst="homePlate">
            <a:avLst/>
          </a:prstGeom>
          <a:gradFill rotWithShape="1">
            <a:gsLst>
              <a:gs pos="0">
                <a:srgbClr val="E47E1A">
                  <a:shade val="51000"/>
                  <a:satMod val="130000"/>
                </a:srgbClr>
              </a:gs>
              <a:gs pos="80000">
                <a:srgbClr val="E47E1A">
                  <a:shade val="93000"/>
                  <a:satMod val="130000"/>
                </a:srgbClr>
              </a:gs>
              <a:gs pos="100000">
                <a:srgbClr val="E47E1A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47E1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kstboks 153"/>
          <p:cNvSpPr txBox="1"/>
          <p:nvPr/>
        </p:nvSpPr>
        <p:spPr>
          <a:xfrm>
            <a:off x="4644391" y="3553011"/>
            <a:ext cx="162218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Due diligence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srgbClr val="FFFFFF"/>
                </a:solidFill>
                <a:latin typeface="Calibri"/>
                <a:ea typeface="ＭＳ Ｐゴシック" pitchFamily="-111" charset="-128"/>
                <a:cs typeface="+mn-cs"/>
              </a:rPr>
              <a:t>60+ Workshop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pitchFamily="-111" charset="-128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47904" y="5097124"/>
            <a:ext cx="1152000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72000" lvl="3" indent="-108000" algn="ctr"/>
            <a:r>
              <a:rPr lang="fr-FR" sz="1100" dirty="0" smtClean="0">
                <a:solidFill>
                  <a:schemeClr val="tx1"/>
                </a:solidFill>
                <a:sym typeface="Wingdings" pitchFamily="2" charset="2"/>
              </a:rPr>
              <a:t>7 fournisseurs</a:t>
            </a:r>
            <a:endParaRPr lang="fr-FR" sz="11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6" name="Flèche droite 25"/>
          <p:cNvSpPr/>
          <p:nvPr/>
        </p:nvSpPr>
        <p:spPr>
          <a:xfrm>
            <a:off x="1378687" y="5037864"/>
            <a:ext cx="504000" cy="432000"/>
          </a:xfrm>
          <a:prstGeom prst="rightArrow">
            <a:avLst>
              <a:gd name="adj1" fmla="val 50000"/>
              <a:gd name="adj2" fmla="val 39505"/>
            </a:avLst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endParaRPr lang="fr-FR" sz="1050" dirty="0">
              <a:solidFill>
                <a:schemeClr val="bg2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3426650" y="5097124"/>
            <a:ext cx="504000" cy="432000"/>
          </a:xfrm>
          <a:prstGeom prst="rightArrow">
            <a:avLst>
              <a:gd name="adj1" fmla="val 50000"/>
              <a:gd name="adj2" fmla="val 38006"/>
            </a:avLst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endParaRPr lang="fr-FR" sz="1050" dirty="0">
              <a:solidFill>
                <a:schemeClr val="bg2"/>
              </a:solidFill>
            </a:endParaRPr>
          </a:p>
        </p:txBody>
      </p:sp>
      <p:sp>
        <p:nvSpPr>
          <p:cNvPr id="28" name="Flèche droite 27"/>
          <p:cNvSpPr/>
          <p:nvPr/>
        </p:nvSpPr>
        <p:spPr>
          <a:xfrm>
            <a:off x="5428092" y="5097124"/>
            <a:ext cx="504000" cy="432000"/>
          </a:xfrm>
          <a:prstGeom prst="rightArrow">
            <a:avLst>
              <a:gd name="adj1" fmla="val 50000"/>
              <a:gd name="adj2" fmla="val 38006"/>
            </a:avLst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endParaRPr lang="fr-FR" sz="1050" dirty="0">
              <a:solidFill>
                <a:schemeClr val="bg2"/>
              </a:solidFill>
            </a:endParaRPr>
          </a:p>
        </p:txBody>
      </p:sp>
      <p:sp>
        <p:nvSpPr>
          <p:cNvPr id="29" name="Flèche droite 28"/>
          <p:cNvSpPr/>
          <p:nvPr/>
        </p:nvSpPr>
        <p:spPr>
          <a:xfrm>
            <a:off x="7321534" y="5097124"/>
            <a:ext cx="504000" cy="432000"/>
          </a:xfrm>
          <a:prstGeom prst="rightArrow">
            <a:avLst>
              <a:gd name="adj1" fmla="val 50000"/>
              <a:gd name="adj2" fmla="val 38006"/>
            </a:avLst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endParaRPr lang="fr-FR" sz="1050" dirty="0">
              <a:solidFill>
                <a:schemeClr val="bg2"/>
              </a:solidFill>
            </a:endParaRPr>
          </a:p>
        </p:txBody>
      </p:sp>
      <p:sp>
        <p:nvSpPr>
          <p:cNvPr id="30" name="Flèche droite rayée 29"/>
          <p:cNvSpPr/>
          <p:nvPr/>
        </p:nvSpPr>
        <p:spPr>
          <a:xfrm>
            <a:off x="46991" y="5431764"/>
            <a:ext cx="9144000" cy="648072"/>
          </a:xfrm>
          <a:prstGeom prst="strip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6991" y="5624995"/>
            <a:ext cx="133164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100" b="1" i="1" dirty="0" err="1" smtClean="0">
                <a:solidFill>
                  <a:schemeClr val="bg1"/>
                </a:solidFill>
              </a:rPr>
              <a:t>Déc</a:t>
            </a:r>
            <a:r>
              <a:rPr lang="fr-FR" sz="1100" b="1" i="1" dirty="0" smtClean="0">
                <a:solidFill>
                  <a:schemeClr val="bg1"/>
                </a:solidFill>
              </a:rPr>
              <a:t>/Jan 2015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098711" y="5624995"/>
            <a:ext cx="151216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fr-FR" sz="1100" dirty="0" smtClean="0">
                <a:solidFill>
                  <a:schemeClr val="bg1"/>
                </a:solidFill>
              </a:rPr>
              <a:t>Février 2015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295463" y="5624995"/>
            <a:ext cx="133164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fr-FR" sz="1100" dirty="0" smtClean="0">
                <a:solidFill>
                  <a:schemeClr val="bg1"/>
                </a:solidFill>
              </a:rPr>
              <a:t>Avril </a:t>
            </a:r>
            <a:r>
              <a:rPr lang="fr-FR" sz="1100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026703" y="4569766"/>
            <a:ext cx="1152128" cy="43088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r>
              <a:rPr lang="fr-FR" sz="1050" dirty="0" smtClean="0">
                <a:solidFill>
                  <a:schemeClr val="bg1"/>
                </a:solidFill>
                <a:latin typeface="+mn-lt"/>
                <a:cs typeface="+mn-cs"/>
              </a:rPr>
              <a:t>Réponses écrites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059151" y="5624995"/>
            <a:ext cx="151216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fr-FR" sz="1100" dirty="0" err="1">
                <a:solidFill>
                  <a:schemeClr val="bg1"/>
                </a:solidFill>
              </a:rPr>
              <a:t>Mai-Juin</a:t>
            </a:r>
            <a:r>
              <a:rPr lang="fr-FR" sz="1100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059151" y="4569766"/>
            <a:ext cx="1152128" cy="43088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r>
              <a:rPr lang="fr-FR" sz="1050" dirty="0" smtClean="0">
                <a:solidFill>
                  <a:schemeClr val="bg1"/>
                </a:solidFill>
                <a:latin typeface="+mn-lt"/>
                <a:cs typeface="+mn-cs"/>
              </a:rPr>
              <a:t>Due-diligence (</a:t>
            </a:r>
            <a:r>
              <a:rPr lang="fr-FR" sz="1050" dirty="0" err="1" smtClean="0">
                <a:solidFill>
                  <a:schemeClr val="bg1"/>
                </a:solidFill>
                <a:latin typeface="+mn-lt"/>
                <a:cs typeface="+mn-cs"/>
              </a:rPr>
              <a:t>tech</a:t>
            </a:r>
            <a:r>
              <a:rPr lang="fr-FR" sz="1050" dirty="0" smtClean="0">
                <a:solidFill>
                  <a:schemeClr val="bg1"/>
                </a:solidFill>
                <a:latin typeface="+mn-lt"/>
                <a:cs typeface="+mn-cs"/>
              </a:rPr>
              <a:t> et financier)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7931359" y="5624995"/>
            <a:ext cx="12241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fr-FR" sz="1100" dirty="0">
                <a:solidFill>
                  <a:schemeClr val="bg1"/>
                </a:solidFill>
              </a:rPr>
              <a:t>Juillet 2015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186943" y="4569766"/>
            <a:ext cx="982721" cy="43088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r>
              <a:rPr lang="fr-FR" sz="1050" dirty="0" smtClean="0">
                <a:solidFill>
                  <a:schemeClr val="bg1"/>
                </a:solidFill>
                <a:latin typeface="+mn-lt"/>
                <a:cs typeface="+mn-cs"/>
              </a:rPr>
              <a:t>Soutenances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8075375" y="4569766"/>
            <a:ext cx="822969" cy="43088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r>
              <a:rPr lang="fr-FR" sz="1050" dirty="0" smtClean="0">
                <a:solidFill>
                  <a:schemeClr val="bg1"/>
                </a:solidFill>
                <a:latin typeface="+mn-lt"/>
                <a:cs typeface="+mn-cs"/>
              </a:rPr>
              <a:t>Négociation exclusive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5691" y="5097124"/>
            <a:ext cx="1152000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72000" lvl="3" indent="-108000" algn="ctr"/>
            <a:r>
              <a:rPr lang="fr-FR" sz="1100" dirty="0" smtClean="0">
                <a:solidFill>
                  <a:schemeClr val="tx1"/>
                </a:solidFill>
                <a:sym typeface="Wingdings" pitchFamily="2" charset="2"/>
              </a:rPr>
              <a:t>9 fournisseurs</a:t>
            </a:r>
            <a:endParaRPr lang="fr-FR" sz="11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81164" y="5097124"/>
            <a:ext cx="1152000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72000" lvl="3" indent="-108000" algn="ctr"/>
            <a:r>
              <a:rPr lang="fr-FR" sz="1100" dirty="0" smtClean="0">
                <a:solidFill>
                  <a:schemeClr val="tx1"/>
                </a:solidFill>
                <a:sym typeface="Wingdings" pitchFamily="2" charset="2"/>
              </a:rPr>
              <a:t>4 fournisseurs</a:t>
            </a:r>
            <a:endParaRPr lang="fr-FR" sz="11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59279" y="5097124"/>
            <a:ext cx="1152000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72000" lvl="3" indent="-108000" algn="ctr"/>
            <a:r>
              <a:rPr lang="fr-FR" sz="1100" dirty="0" smtClean="0">
                <a:solidFill>
                  <a:schemeClr val="tx1"/>
                </a:solidFill>
                <a:sym typeface="Wingdings" pitchFamily="2" charset="2"/>
              </a:rPr>
              <a:t>2 fournisseurs</a:t>
            </a:r>
            <a:endParaRPr lang="fr-FR" sz="11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931359" y="5097124"/>
            <a:ext cx="1152000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72000" lvl="3" indent="-108000" algn="ctr"/>
            <a:r>
              <a:rPr lang="fr-FR" sz="1100" dirty="0" smtClean="0">
                <a:solidFill>
                  <a:schemeClr val="tx1"/>
                </a:solidFill>
                <a:sym typeface="Wingdings" pitchFamily="2" charset="2"/>
              </a:rPr>
              <a:t>1 fournisseur</a:t>
            </a:r>
            <a:endParaRPr lang="fr-FR" sz="11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95691" y="4569766"/>
            <a:ext cx="1152128" cy="43088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" algn="ctr"/>
            <a:r>
              <a:rPr lang="fr-FR" sz="1050" dirty="0" err="1" smtClean="0">
                <a:solidFill>
                  <a:schemeClr val="bg1"/>
                </a:solidFill>
                <a:latin typeface="+mn-lt"/>
                <a:cs typeface="+mn-cs"/>
              </a:rPr>
              <a:t>Brief</a:t>
            </a:r>
            <a:endParaRPr lang="fr-FR" sz="1050" dirty="0" smtClean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4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46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Etat des lieux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Cadastre : ~30 applications </a:t>
            </a:r>
            <a:r>
              <a:rPr lang="en-US" dirty="0" err="1" smtClean="0"/>
              <a:t>Echange</a:t>
            </a:r>
            <a:r>
              <a:rPr lang="en-US" dirty="0" smtClean="0"/>
              <a:t> + INES</a:t>
            </a:r>
          </a:p>
          <a:p>
            <a:r>
              <a:rPr lang="en-US" dirty="0" smtClean="0"/>
              <a:t>              &amp; ~50 services INES</a:t>
            </a:r>
            <a:endParaRPr lang="en-US" dirty="0"/>
          </a:p>
        </p:txBody>
      </p:sp>
      <p:grpSp>
        <p:nvGrpSpPr>
          <p:cNvPr id="140" name="Groupe 139"/>
          <p:cNvGrpSpPr/>
          <p:nvPr/>
        </p:nvGrpSpPr>
        <p:grpSpPr>
          <a:xfrm>
            <a:off x="142858" y="6433236"/>
            <a:ext cx="2817976" cy="338554"/>
            <a:chOff x="171433" y="6404661"/>
            <a:chExt cx="2817976" cy="338554"/>
          </a:xfrm>
        </p:grpSpPr>
        <p:sp>
          <p:nvSpPr>
            <p:cNvPr id="178" name="Rectangle à coins arrondis 177"/>
            <p:cNvSpPr/>
            <p:nvPr/>
          </p:nvSpPr>
          <p:spPr>
            <a:xfrm>
              <a:off x="171433" y="6436143"/>
              <a:ext cx="636065" cy="239321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9" name="ZoneTexte 178"/>
            <p:cNvSpPr txBox="1"/>
            <p:nvPr/>
          </p:nvSpPr>
          <p:spPr>
            <a:xfrm>
              <a:off x="757134" y="6404661"/>
              <a:ext cx="2232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/>
                <a:t>Application sur INES</a:t>
              </a:r>
            </a:p>
            <a:p>
              <a:r>
                <a:rPr lang="fr-FR" sz="800" dirty="0" smtClean="0"/>
                <a:t>Appli pôle échanges + Infrastructure INES</a:t>
              </a:r>
              <a:endParaRPr lang="fr-FR" sz="800" dirty="0"/>
            </a:p>
          </p:txBody>
        </p:sp>
      </p:grpSp>
      <p:sp>
        <p:nvSpPr>
          <p:cNvPr id="181" name="ZoneTexte 180"/>
          <p:cNvSpPr txBox="1"/>
          <p:nvPr/>
        </p:nvSpPr>
        <p:spPr>
          <a:xfrm>
            <a:off x="0" y="6221003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Légende :</a:t>
            </a:r>
            <a:endParaRPr lang="fr-FR" sz="1000" dirty="0"/>
          </a:p>
        </p:txBody>
      </p:sp>
      <p:grpSp>
        <p:nvGrpSpPr>
          <p:cNvPr id="4" name="Groupe 123"/>
          <p:cNvGrpSpPr/>
          <p:nvPr/>
        </p:nvGrpSpPr>
        <p:grpSpPr>
          <a:xfrm>
            <a:off x="6766912" y="4862554"/>
            <a:ext cx="1440000" cy="504000"/>
            <a:chOff x="7458141" y="2172069"/>
            <a:chExt cx="1440000" cy="504000"/>
          </a:xfrm>
        </p:grpSpPr>
        <p:sp>
          <p:nvSpPr>
            <p:cNvPr id="240" name="Rectangle à coins arrondis 239"/>
            <p:cNvSpPr/>
            <p:nvPr/>
          </p:nvSpPr>
          <p:spPr>
            <a:xfrm>
              <a:off x="7458141" y="2172069"/>
              <a:ext cx="1440000" cy="504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GRTgaz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1" name="Rectangle à coins arrondis 240"/>
            <p:cNvSpPr/>
            <p:nvPr/>
          </p:nvSpPr>
          <p:spPr>
            <a:xfrm>
              <a:off x="7550325" y="232903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Pegaséo Echanges</a:t>
              </a:r>
            </a:p>
          </p:txBody>
        </p:sp>
      </p:grpSp>
      <p:grpSp>
        <p:nvGrpSpPr>
          <p:cNvPr id="156" name="Groupe 155"/>
          <p:cNvGrpSpPr/>
          <p:nvPr/>
        </p:nvGrpSpPr>
        <p:grpSpPr>
          <a:xfrm>
            <a:off x="2899097" y="6426314"/>
            <a:ext cx="1893507" cy="338554"/>
            <a:chOff x="2899097" y="6426314"/>
            <a:chExt cx="1893507" cy="338554"/>
          </a:xfrm>
        </p:grpSpPr>
        <p:sp>
          <p:nvSpPr>
            <p:cNvPr id="280" name="Rectangle à coins arrondis 279"/>
            <p:cNvSpPr/>
            <p:nvPr/>
          </p:nvSpPr>
          <p:spPr>
            <a:xfrm>
              <a:off x="2899097" y="6470496"/>
              <a:ext cx="636065" cy="23932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81" name="ZoneTexte 280"/>
            <p:cNvSpPr txBox="1"/>
            <p:nvPr/>
          </p:nvSpPr>
          <p:spPr>
            <a:xfrm>
              <a:off x="3484799" y="6426314"/>
              <a:ext cx="1307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err="1" smtClean="0"/>
                <a:t>PaaS</a:t>
              </a:r>
              <a:r>
                <a:rPr lang="fr-FR" sz="800" dirty="0" smtClean="0"/>
                <a:t> INES</a:t>
              </a:r>
            </a:p>
            <a:p>
              <a:r>
                <a:rPr lang="fr-FR" sz="800" dirty="0" smtClean="0"/>
                <a:t>Infrastructure seule</a:t>
              </a:r>
              <a:endParaRPr lang="fr-FR" sz="800" dirty="0"/>
            </a:p>
          </p:txBody>
        </p:sp>
      </p:grpSp>
      <p:grpSp>
        <p:nvGrpSpPr>
          <p:cNvPr id="137" name="Groupe 136"/>
          <p:cNvGrpSpPr/>
          <p:nvPr/>
        </p:nvGrpSpPr>
        <p:grpSpPr>
          <a:xfrm>
            <a:off x="4536960" y="6424930"/>
            <a:ext cx="1906207" cy="338554"/>
            <a:chOff x="4536960" y="6415405"/>
            <a:chExt cx="1906207" cy="338554"/>
          </a:xfrm>
        </p:grpSpPr>
        <p:sp>
          <p:nvSpPr>
            <p:cNvPr id="282" name="Rectangle à coins arrondis 281"/>
            <p:cNvSpPr/>
            <p:nvPr/>
          </p:nvSpPr>
          <p:spPr>
            <a:xfrm>
              <a:off x="4536960" y="6453237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83" name="ZoneTexte 282"/>
            <p:cNvSpPr txBox="1"/>
            <p:nvPr/>
          </p:nvSpPr>
          <p:spPr>
            <a:xfrm>
              <a:off x="5135362" y="6415405"/>
              <a:ext cx="1307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err="1" smtClean="0"/>
                <a:t>SaaS</a:t>
              </a:r>
              <a:r>
                <a:rPr lang="fr-FR" sz="800" dirty="0" smtClean="0"/>
                <a:t> INES</a:t>
              </a:r>
            </a:p>
            <a:p>
              <a:r>
                <a:rPr lang="fr-FR" sz="800" dirty="0" smtClean="0"/>
                <a:t>MIT – B2B</a:t>
              </a:r>
              <a:endParaRPr lang="fr-FR" sz="800" dirty="0"/>
            </a:p>
          </p:txBody>
        </p:sp>
      </p:grpSp>
      <p:grpSp>
        <p:nvGrpSpPr>
          <p:cNvPr id="9" name="Groupe 121"/>
          <p:cNvGrpSpPr/>
          <p:nvPr/>
        </p:nvGrpSpPr>
        <p:grpSpPr>
          <a:xfrm>
            <a:off x="8265497" y="4862554"/>
            <a:ext cx="813600" cy="792000"/>
            <a:chOff x="4782041" y="4294892"/>
            <a:chExt cx="813600" cy="79200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4782041" y="4294892"/>
              <a:ext cx="813600" cy="792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Storengy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3" name="Rectangle à coins arrondis 112"/>
            <p:cNvSpPr/>
            <p:nvPr/>
          </p:nvSpPr>
          <p:spPr>
            <a:xfrm>
              <a:off x="4870809" y="4466430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smtClean="0">
                  <a:latin typeface="Arial"/>
                  <a:cs typeface="Arial"/>
                </a:rPr>
                <a:t>OVS</a:t>
              </a:r>
              <a:endParaRPr lang="fr-FR" sz="600" kern="0" dirty="0">
                <a:latin typeface="Arial"/>
                <a:cs typeface="Arial"/>
              </a:endParaRPr>
            </a:p>
          </p:txBody>
        </p:sp>
        <p:sp>
          <p:nvSpPr>
            <p:cNvPr id="114" name="Rectangle à coins arrondis 113"/>
            <p:cNvSpPr/>
            <p:nvPr/>
          </p:nvSpPr>
          <p:spPr>
            <a:xfrm>
              <a:off x="4870809" y="4762870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Contrast</a:t>
              </a:r>
              <a:endParaRPr lang="fr-FR" sz="600" kern="0" dirty="0">
                <a:latin typeface="Arial"/>
                <a:cs typeface="Arial"/>
              </a:endParaRPr>
            </a:p>
          </p:txBody>
        </p:sp>
      </p:grpSp>
      <p:grpSp>
        <p:nvGrpSpPr>
          <p:cNvPr id="11" name="Groupe 120"/>
          <p:cNvGrpSpPr/>
          <p:nvPr/>
        </p:nvGrpSpPr>
        <p:grpSpPr>
          <a:xfrm>
            <a:off x="5845380" y="1971420"/>
            <a:ext cx="813600" cy="2016000"/>
            <a:chOff x="6724931" y="2172067"/>
            <a:chExt cx="813600" cy="2016000"/>
          </a:xfrm>
        </p:grpSpPr>
        <p:sp>
          <p:nvSpPr>
            <p:cNvPr id="255" name="Rectangle à coins arrondis 254"/>
            <p:cNvSpPr/>
            <p:nvPr/>
          </p:nvSpPr>
          <p:spPr>
            <a:xfrm>
              <a:off x="6724931" y="2172067"/>
              <a:ext cx="813600" cy="2016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GEM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6" name="Rectangle à coins arrondis 255"/>
            <p:cNvSpPr/>
            <p:nvPr/>
          </p:nvSpPr>
          <p:spPr>
            <a:xfrm>
              <a:off x="6816661" y="2329590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GDFE Echanges</a:t>
              </a:r>
            </a:p>
          </p:txBody>
        </p:sp>
        <p:sp>
          <p:nvSpPr>
            <p:cNvPr id="116" name="Rectangle à coins arrondis 115"/>
            <p:cNvSpPr/>
            <p:nvPr/>
          </p:nvSpPr>
          <p:spPr>
            <a:xfrm>
              <a:off x="6813699" y="2650152"/>
              <a:ext cx="636065" cy="23932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solidFill>
                    <a:srgbClr val="FFFFFF"/>
                  </a:solidFill>
                  <a:latin typeface="Arial"/>
                  <a:cs typeface="Arial"/>
                </a:rPr>
                <a:t>EDOElec</a:t>
              </a: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7" name="Rectangle à coins arrondis 116"/>
            <p:cNvSpPr/>
            <p:nvPr/>
          </p:nvSpPr>
          <p:spPr>
            <a:xfrm>
              <a:off x="6813699" y="2954447"/>
              <a:ext cx="636065" cy="23932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latin typeface="Arial"/>
                  <a:cs typeface="Arial"/>
                </a:rPr>
                <a:t>Gospel</a:t>
              </a: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8" name="Rectangle à coins arrondis 117"/>
            <p:cNvSpPr/>
            <p:nvPr/>
          </p:nvSpPr>
          <p:spPr>
            <a:xfrm>
              <a:off x="6813699" y="3261466"/>
              <a:ext cx="636065" cy="23932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latin typeface="Arial"/>
                  <a:cs typeface="Arial"/>
                </a:rPr>
                <a:t>EDOR</a:t>
              </a: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9" name="Rectangle à coins arrondis 118"/>
            <p:cNvSpPr/>
            <p:nvPr/>
          </p:nvSpPr>
          <p:spPr>
            <a:xfrm>
              <a:off x="6813699" y="3569134"/>
              <a:ext cx="636065" cy="23932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latin typeface="Arial"/>
                  <a:cs typeface="Arial"/>
                </a:rPr>
                <a:t>FEDEX</a:t>
              </a: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20" name="Rectangle à coins arrondis 119"/>
            <p:cNvSpPr/>
            <p:nvPr/>
          </p:nvSpPr>
          <p:spPr>
            <a:xfrm>
              <a:off x="6813699" y="3871194"/>
              <a:ext cx="636065" cy="23932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latin typeface="Arial"/>
                  <a:cs typeface="Arial"/>
                </a:rPr>
                <a:t>ZMN</a:t>
              </a: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767655" y="1977123"/>
            <a:ext cx="2303233" cy="2826000"/>
            <a:chOff x="5667835" y="2108568"/>
            <a:chExt cx="2303233" cy="2826000"/>
          </a:xfrm>
        </p:grpSpPr>
        <p:grpSp>
          <p:nvGrpSpPr>
            <p:cNvPr id="121" name="Groupe 120"/>
            <p:cNvGrpSpPr/>
            <p:nvPr/>
          </p:nvGrpSpPr>
          <p:grpSpPr>
            <a:xfrm>
              <a:off x="5667835" y="2108568"/>
              <a:ext cx="2303233" cy="2826000"/>
              <a:chOff x="5667835" y="2108568"/>
              <a:chExt cx="2303233" cy="2826000"/>
            </a:xfrm>
          </p:grpSpPr>
          <p:grpSp>
            <p:nvGrpSpPr>
              <p:cNvPr id="8" name="Groupe 111"/>
              <p:cNvGrpSpPr/>
              <p:nvPr/>
            </p:nvGrpSpPr>
            <p:grpSpPr>
              <a:xfrm>
                <a:off x="5667835" y="2108568"/>
                <a:ext cx="2303233" cy="2826000"/>
                <a:chOff x="5059136" y="2163044"/>
                <a:chExt cx="2303233" cy="2826000"/>
              </a:xfrm>
            </p:grpSpPr>
            <p:sp>
              <p:nvSpPr>
                <p:cNvPr id="237" name="Rectangle à coins arrondis 236"/>
                <p:cNvSpPr/>
                <p:nvPr/>
              </p:nvSpPr>
              <p:spPr>
                <a:xfrm>
                  <a:off x="5059136" y="2163044"/>
                  <a:ext cx="2303233" cy="2826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4F8FA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t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GrDF</a:t>
                  </a:r>
                  <a:endParaRPr kumimoji="0" lang="fr-F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238" name="Rectangle à coins arrondis 237"/>
                <p:cNvSpPr/>
                <p:nvPr/>
              </p:nvSpPr>
              <p:spPr>
                <a:xfrm>
                  <a:off x="5143895" y="2311275"/>
                  <a:ext cx="630141" cy="260439"/>
                </a:xfrm>
                <a:prstGeom prst="roundRect">
                  <a:avLst/>
                </a:prstGeom>
                <a:solidFill>
                  <a:srgbClr val="FFC000"/>
                </a:solidFill>
                <a:ln w="25400" cap="flat" cmpd="sng" algn="ctr">
                  <a:solidFill>
                    <a:srgbClr val="FFC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FormerGaz Echanges</a:t>
                  </a:r>
                </a:p>
              </p:txBody>
            </p:sp>
            <p:sp>
              <p:nvSpPr>
                <p:cNvPr id="90" name="Rectangle à coins arrondis 89"/>
                <p:cNvSpPr/>
                <p:nvPr/>
              </p:nvSpPr>
              <p:spPr>
                <a:xfrm>
                  <a:off x="5910291" y="2321834"/>
                  <a:ext cx="636065" cy="23932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ATHENA</a:t>
                  </a:r>
                  <a:endParaRPr lang="fr-FR" sz="600" kern="0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1" name="Rectangle à coins arrondis 90"/>
                <p:cNvSpPr/>
                <p:nvPr/>
              </p:nvSpPr>
              <p:spPr>
                <a:xfrm>
                  <a:off x="5916215" y="3510601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err="1" smtClean="0">
                      <a:latin typeface="Arial"/>
                      <a:cs typeface="Arial"/>
                    </a:rPr>
                    <a:t>Calorigaz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2" name="Rectangle à coins arrondis 91"/>
                <p:cNvSpPr/>
                <p:nvPr/>
              </p:nvSpPr>
              <p:spPr>
                <a:xfrm>
                  <a:off x="6644928" y="3510601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DIAG2ID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3" name="Rectangle à coins arrondis 92"/>
                <p:cNvSpPr/>
                <p:nvPr/>
              </p:nvSpPr>
              <p:spPr>
                <a:xfrm>
                  <a:off x="6637513" y="2619045"/>
                  <a:ext cx="636065" cy="23932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OSR</a:t>
                  </a:r>
                  <a:endParaRPr lang="fr-FR" sz="600" kern="0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4" name="Rectangle à coins arrondis 93"/>
                <p:cNvSpPr/>
                <p:nvPr/>
              </p:nvSpPr>
              <p:spPr>
                <a:xfrm>
                  <a:off x="5910291" y="2619045"/>
                  <a:ext cx="636065" cy="23932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OSR-IEP</a:t>
                  </a:r>
                  <a:endParaRPr lang="fr-FR" sz="600" kern="0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8" name="Rectangle à coins arrondis 97"/>
                <p:cNvSpPr/>
                <p:nvPr/>
              </p:nvSpPr>
              <p:spPr>
                <a:xfrm>
                  <a:off x="5910291" y="2919076"/>
                  <a:ext cx="636065" cy="23932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SIAG</a:t>
                  </a:r>
                  <a:endParaRPr lang="fr-FR" sz="600" kern="0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9" name="Rectangle à coins arrondis 98"/>
                <p:cNvSpPr/>
                <p:nvPr/>
              </p:nvSpPr>
              <p:spPr>
                <a:xfrm>
                  <a:off x="6631695" y="2919076"/>
                  <a:ext cx="636065" cy="23932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ECHO</a:t>
                  </a:r>
                </a:p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SIG V3</a:t>
                  </a:r>
                  <a:endParaRPr lang="fr-FR" sz="600" kern="0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00" name="Rectangle à coins arrondis 99"/>
                <p:cNvSpPr/>
                <p:nvPr/>
              </p:nvSpPr>
              <p:spPr>
                <a:xfrm>
                  <a:off x="5926469" y="3807938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SIDEV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5919482" y="3214353"/>
                  <a:ext cx="636065" cy="23932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P. échanges transverses</a:t>
                  </a:r>
                  <a:endParaRPr lang="fr-FR" sz="600" kern="0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6655182" y="3807938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POC AMR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05" name="Rectangle à coins arrondis 104"/>
                <p:cNvSpPr/>
                <p:nvPr/>
              </p:nvSpPr>
              <p:spPr>
                <a:xfrm>
                  <a:off x="5929007" y="4103083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SI Réseau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06" name="Rectangle à coins arrondis 105"/>
                <p:cNvSpPr/>
                <p:nvPr/>
              </p:nvSpPr>
              <p:spPr>
                <a:xfrm>
                  <a:off x="6657720" y="4103083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SI </a:t>
                  </a:r>
                  <a:r>
                    <a:rPr lang="fr-FR" sz="600" kern="0" dirty="0" err="1" smtClean="0">
                      <a:latin typeface="Arial"/>
                      <a:cs typeface="Arial"/>
                    </a:rPr>
                    <a:t>Ach</a:t>
                  </a:r>
                  <a:r>
                    <a:rPr lang="fr-FR" sz="600" kern="0" dirty="0" smtClean="0">
                      <a:latin typeface="Arial"/>
                      <a:cs typeface="Arial"/>
                    </a:rPr>
                    <a:t>. Livraison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07" name="Rectangle à coins arrondis 106"/>
                <p:cNvSpPr/>
                <p:nvPr/>
              </p:nvSpPr>
              <p:spPr>
                <a:xfrm>
                  <a:off x="5916361" y="4386820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SAM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08" name="Rectangle à coins arrondis 107"/>
                <p:cNvSpPr/>
                <p:nvPr/>
              </p:nvSpPr>
              <p:spPr>
                <a:xfrm>
                  <a:off x="6662326" y="4386820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SI GFC2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10" name="Rectangle à coins arrondis 109"/>
                <p:cNvSpPr/>
                <p:nvPr/>
              </p:nvSpPr>
              <p:spPr>
                <a:xfrm>
                  <a:off x="5924773" y="4684959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OMEGA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11" name="Rectangle à coins arrondis 110"/>
                <p:cNvSpPr/>
                <p:nvPr/>
              </p:nvSpPr>
              <p:spPr>
                <a:xfrm>
                  <a:off x="6662112" y="4684959"/>
                  <a:ext cx="636065" cy="23932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accent3">
                      <a:lumMod val="20000"/>
                      <a:lumOff val="8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fr-FR" sz="600" kern="0" dirty="0" smtClean="0">
                      <a:latin typeface="Arial"/>
                      <a:cs typeface="Arial"/>
                    </a:rPr>
                    <a:t>BE </a:t>
                  </a:r>
                  <a:r>
                    <a:rPr lang="fr-FR" sz="600" kern="0" dirty="0" err="1" smtClean="0">
                      <a:latin typeface="Arial"/>
                      <a:cs typeface="Arial"/>
                    </a:rPr>
                    <a:t>GrDF</a:t>
                  </a:r>
                  <a:endParaRPr lang="fr-FR" sz="600" kern="0" dirty="0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125" name="Rectangle à coins arrondis 124"/>
              <p:cNvSpPr/>
              <p:nvPr/>
            </p:nvSpPr>
            <p:spPr>
              <a:xfrm>
                <a:off x="7232774" y="2267358"/>
                <a:ext cx="636065" cy="23932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fr-FR" sz="600" kern="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Cerise</a:t>
                </a:r>
                <a:endParaRPr lang="fr-FR" sz="600" kern="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26" name="Rectangle à coins arrondis 125"/>
            <p:cNvSpPr/>
            <p:nvPr/>
          </p:nvSpPr>
          <p:spPr>
            <a:xfrm>
              <a:off x="7253627" y="3159877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Proteca</a:t>
              </a:r>
              <a:endParaRPr lang="fr-FR" sz="600" kern="0" dirty="0">
                <a:latin typeface="Arial"/>
                <a:cs typeface="Arial"/>
              </a:endParaRPr>
            </a:p>
          </p:txBody>
        </p:sp>
      </p:grpSp>
      <p:grpSp>
        <p:nvGrpSpPr>
          <p:cNvPr id="158" name="Groupe 157"/>
          <p:cNvGrpSpPr/>
          <p:nvPr/>
        </p:nvGrpSpPr>
        <p:grpSpPr>
          <a:xfrm>
            <a:off x="937505" y="4124541"/>
            <a:ext cx="812633" cy="1119246"/>
            <a:chOff x="84101" y="2022843"/>
            <a:chExt cx="812633" cy="1119246"/>
          </a:xfrm>
        </p:grpSpPr>
        <p:grpSp>
          <p:nvGrpSpPr>
            <p:cNvPr id="5" name="Groupe 74"/>
            <p:cNvGrpSpPr/>
            <p:nvPr/>
          </p:nvGrpSpPr>
          <p:grpSpPr>
            <a:xfrm>
              <a:off x="84101" y="2022843"/>
              <a:ext cx="812633" cy="1119246"/>
              <a:chOff x="395536" y="2172068"/>
              <a:chExt cx="812633" cy="1119246"/>
            </a:xfrm>
          </p:grpSpPr>
          <p:sp>
            <p:nvSpPr>
              <p:cNvPr id="154" name="Rectangle à coins arrondis 153"/>
              <p:cNvSpPr/>
              <p:nvPr/>
            </p:nvSpPr>
            <p:spPr>
              <a:xfrm>
                <a:off x="395536" y="2172068"/>
                <a:ext cx="812633" cy="1119246"/>
              </a:xfrm>
              <a:prstGeom prst="roundRect">
                <a:avLst>
                  <a:gd name="adj" fmla="val 0"/>
                </a:avLst>
              </a:prstGeom>
              <a:solidFill>
                <a:srgbClr val="F4F8FA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NEWCORP/DRH</a:t>
                </a:r>
                <a:endParaRPr kumimoji="0" lang="fr-F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59" name="Rectangle à coins arrondis 158"/>
              <p:cNvSpPr/>
              <p:nvPr/>
            </p:nvSpPr>
            <p:spPr>
              <a:xfrm>
                <a:off x="484268" y="2329033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Acciline</a:t>
                </a:r>
              </a:p>
            </p:txBody>
          </p:sp>
          <p:sp>
            <p:nvSpPr>
              <p:cNvPr id="245" name="Rectangle à coins arrondis 244"/>
              <p:cNvSpPr/>
              <p:nvPr/>
            </p:nvSpPr>
            <p:spPr>
              <a:xfrm>
                <a:off x="484268" y="2645263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SIDRH Echanges</a:t>
                </a:r>
              </a:p>
            </p:txBody>
          </p:sp>
        </p:grpSp>
        <p:sp>
          <p:nvSpPr>
            <p:cNvPr id="128" name="Rectangle à coins arrondis 127"/>
            <p:cNvSpPr/>
            <p:nvPr/>
          </p:nvSpPr>
          <p:spPr>
            <a:xfrm>
              <a:off x="178757" y="2813102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OneHR</a:t>
              </a:r>
              <a:endParaRPr lang="fr-FR" sz="600" kern="0" dirty="0">
                <a:latin typeface="Arial"/>
                <a:cs typeface="Arial"/>
              </a:endParaRPr>
            </a:p>
          </p:txBody>
        </p:sp>
      </p:grpSp>
      <p:cxnSp>
        <p:nvCxnSpPr>
          <p:cNvPr id="134" name="Connecteur droit 133"/>
          <p:cNvCxnSpPr/>
          <p:nvPr/>
        </p:nvCxnSpPr>
        <p:spPr>
          <a:xfrm>
            <a:off x="7552603" y="1689100"/>
            <a:ext cx="0" cy="3996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ZoneTexte 134"/>
          <p:cNvSpPr txBox="1"/>
          <p:nvPr/>
        </p:nvSpPr>
        <p:spPr>
          <a:xfrm>
            <a:off x="7565360" y="1643380"/>
            <a:ext cx="240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Monde régulé</a:t>
            </a:r>
            <a:endParaRPr lang="fr-FR" dirty="0"/>
          </a:p>
        </p:txBody>
      </p:sp>
      <p:sp>
        <p:nvSpPr>
          <p:cNvPr id="139" name="ZoneTexte 138"/>
          <p:cNvSpPr txBox="1"/>
          <p:nvPr/>
        </p:nvSpPr>
        <p:spPr>
          <a:xfrm>
            <a:off x="5132040" y="1643380"/>
            <a:ext cx="240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Monde non régulé</a:t>
            </a:r>
            <a:endParaRPr lang="fr-FR" dirty="0"/>
          </a:p>
        </p:txBody>
      </p:sp>
      <p:grpSp>
        <p:nvGrpSpPr>
          <p:cNvPr id="6" name="Groupe 84"/>
          <p:cNvGrpSpPr/>
          <p:nvPr/>
        </p:nvGrpSpPr>
        <p:grpSpPr>
          <a:xfrm>
            <a:off x="1811095" y="1977180"/>
            <a:ext cx="2212222" cy="2736000"/>
            <a:chOff x="1800200" y="2172069"/>
            <a:chExt cx="2212222" cy="2736000"/>
          </a:xfrm>
        </p:grpSpPr>
        <p:sp>
          <p:nvSpPr>
            <p:cNvPr id="231" name="Rectangle à coins arrondis 230"/>
            <p:cNvSpPr/>
            <p:nvPr/>
          </p:nvSpPr>
          <p:spPr>
            <a:xfrm>
              <a:off x="1800200" y="2172069"/>
              <a:ext cx="2212222" cy="2736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France B2C / DCRF</a:t>
              </a:r>
              <a:r>
                <a:rPr kumimoji="0" lang="fr-FR" sz="600" b="1" i="0" u="none" strike="noStrike" kern="0" cap="none" spc="0" normalizeH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/ DMPA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2" name="Rectangle à coins arrondis 231"/>
            <p:cNvSpPr/>
            <p:nvPr/>
          </p:nvSpPr>
          <p:spPr>
            <a:xfrm>
              <a:off x="1868433" y="232973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SHIELD</a:t>
              </a:r>
            </a:p>
          </p:txBody>
        </p:sp>
        <p:sp>
          <p:nvSpPr>
            <p:cNvPr id="233" name="Rectangle à coins arrondis 232"/>
            <p:cNvSpPr/>
            <p:nvPr/>
          </p:nvSpPr>
          <p:spPr>
            <a:xfrm>
              <a:off x="2594490" y="232973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cs typeface="Arial"/>
                </a:rPr>
                <a:t>OCTOPUS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3" name="Rectangle à coins arrondis 252"/>
            <p:cNvSpPr/>
            <p:nvPr/>
          </p:nvSpPr>
          <p:spPr>
            <a:xfrm>
              <a:off x="2594490" y="297292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cs typeface="Arial"/>
                </a:rPr>
                <a:t>AMADEUS Echanges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4" name="Rectangle à coins arrondis 253"/>
            <p:cNvSpPr/>
            <p:nvPr/>
          </p:nvSpPr>
          <p:spPr>
            <a:xfrm>
              <a:off x="2594490" y="264952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Orchestra</a:t>
              </a:r>
            </a:p>
          </p:txBody>
        </p:sp>
        <p:sp>
          <p:nvSpPr>
            <p:cNvPr id="261" name="Rectangle à coins arrondis 260"/>
            <p:cNvSpPr/>
            <p:nvPr/>
          </p:nvSpPr>
          <p:spPr>
            <a:xfrm>
              <a:off x="3321899" y="264952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cs typeface="Arial"/>
                </a:rPr>
                <a:t>TSS Echanges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4" name="Rectangle à coins arrondis 263"/>
            <p:cNvSpPr/>
            <p:nvPr/>
          </p:nvSpPr>
          <p:spPr>
            <a:xfrm>
              <a:off x="3321899" y="232973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cs typeface="Arial"/>
                </a:rPr>
                <a:t>OSP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5" name="Rectangle à coins arrondis 264"/>
            <p:cNvSpPr/>
            <p:nvPr/>
          </p:nvSpPr>
          <p:spPr>
            <a:xfrm>
              <a:off x="1866693" y="297292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err="1" smtClean="0">
                  <a:solidFill>
                    <a:srgbClr val="FFFFFF"/>
                  </a:solidFill>
                  <a:cs typeface="Arial"/>
                </a:rPr>
                <a:t>Akio</a:t>
              </a:r>
              <a:endParaRPr lang="fr-FR" sz="600" kern="0" dirty="0" smtClea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68" name="Rectangle à coins arrondis 267"/>
            <p:cNvSpPr/>
            <p:nvPr/>
          </p:nvSpPr>
          <p:spPr>
            <a:xfrm>
              <a:off x="1866693" y="2649523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cs typeface="Arial"/>
                </a:rPr>
                <a:t>SYMAON</a:t>
              </a:r>
            </a:p>
          </p:txBody>
        </p:sp>
        <p:sp>
          <p:nvSpPr>
            <p:cNvPr id="272" name="Rectangle à coins arrondis 271"/>
            <p:cNvSpPr/>
            <p:nvPr/>
          </p:nvSpPr>
          <p:spPr>
            <a:xfrm>
              <a:off x="1864768" y="3634375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CARAT</a:t>
              </a:r>
            </a:p>
          </p:txBody>
        </p:sp>
        <p:sp>
          <p:nvSpPr>
            <p:cNvPr id="273" name="Rectangle à coins arrondis 272"/>
            <p:cNvSpPr/>
            <p:nvPr/>
          </p:nvSpPr>
          <p:spPr>
            <a:xfrm>
              <a:off x="1866693" y="4257130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Partner-</a:t>
              </a:r>
              <a:r>
                <a:rPr kumimoji="0" lang="fr-FR" sz="600" b="0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integra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74" name="Rectangle à coins arrondis 273"/>
            <p:cNvSpPr/>
            <p:nvPr/>
          </p:nvSpPr>
          <p:spPr>
            <a:xfrm>
              <a:off x="3321899" y="2974135"/>
              <a:ext cx="630141" cy="2604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latin typeface="Arial"/>
                  <a:cs typeface="Arial"/>
                </a:rPr>
                <a:t>PBP</a:t>
              </a:r>
            </a:p>
          </p:txBody>
        </p:sp>
        <p:sp>
          <p:nvSpPr>
            <p:cNvPr id="275" name="Rectangle à coins arrondis 274"/>
            <p:cNvSpPr/>
            <p:nvPr/>
          </p:nvSpPr>
          <p:spPr>
            <a:xfrm>
              <a:off x="3327657" y="3940487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Ebusiness</a:t>
              </a: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-Cabestan</a:t>
              </a:r>
            </a:p>
          </p:txBody>
        </p:sp>
        <p:sp>
          <p:nvSpPr>
            <p:cNvPr id="276" name="Rectangle à coins arrondis 275"/>
            <p:cNvSpPr/>
            <p:nvPr/>
          </p:nvSpPr>
          <p:spPr>
            <a:xfrm>
              <a:off x="1868433" y="3940487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Cabestan-flux retour E06</a:t>
              </a:r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1866693" y="4568651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latin typeface="Arial"/>
                  <a:cs typeface="Arial"/>
                </a:rPr>
                <a:t>CHP Pilotage</a:t>
              </a:r>
            </a:p>
          </p:txBody>
        </p:sp>
        <p:sp>
          <p:nvSpPr>
            <p:cNvPr id="71" name="Rectangle à coins arrondis 70"/>
            <p:cNvSpPr/>
            <p:nvPr/>
          </p:nvSpPr>
          <p:spPr>
            <a:xfrm>
              <a:off x="1868433" y="3302653"/>
              <a:ext cx="630141" cy="2604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OCEEAN</a:t>
              </a: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2594490" y="3954415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PARTNER</a:t>
              </a:r>
            </a:p>
          </p:txBody>
        </p:sp>
        <p:sp>
          <p:nvSpPr>
            <p:cNvPr id="73" name="Rectangle à coins arrondis 72"/>
            <p:cNvSpPr/>
            <p:nvPr/>
          </p:nvSpPr>
          <p:spPr>
            <a:xfrm>
              <a:off x="3327657" y="4257130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Rapsodie</a:t>
              </a:r>
              <a:r>
                <a:rPr kumimoji="0" lang="fr-FR" sz="6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fr-FR" sz="600" b="0" i="0" u="none" strike="noStrike" kern="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Paybox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3321899" y="3634375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SILO</a:t>
              </a:r>
            </a:p>
          </p:txBody>
        </p:sp>
        <p:sp>
          <p:nvSpPr>
            <p:cNvPr id="76" name="Rectangle à coins arrondis 75"/>
            <p:cNvSpPr/>
            <p:nvPr/>
          </p:nvSpPr>
          <p:spPr>
            <a:xfrm>
              <a:off x="3321899" y="3308786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Symphonie C07</a:t>
              </a: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2601988" y="4577170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ZenBox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2601988" y="4260527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Mozart-Cabestan</a:t>
              </a: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601988" y="3302653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Expertime</a:t>
              </a:r>
              <a:endParaRPr kumimoji="0" lang="fr-FR" sz="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2591579" y="3628826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latin typeface="Arial"/>
                  <a:cs typeface="Arial"/>
                </a:rPr>
                <a:t>GEC-SAE-Symphonie</a:t>
              </a:r>
            </a:p>
          </p:txBody>
        </p:sp>
        <p:sp>
          <p:nvSpPr>
            <p:cNvPr id="83" name="Rectangle à coins arrondis 82"/>
            <p:cNvSpPr/>
            <p:nvPr/>
          </p:nvSpPr>
          <p:spPr>
            <a:xfrm>
              <a:off x="3321899" y="4568651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Sw</a:t>
              </a:r>
              <a:r>
                <a:rPr lang="fr-FR" sz="600" kern="0" dirty="0" smtClean="0">
                  <a:latin typeface="Arial"/>
                  <a:cs typeface="Arial"/>
                </a:rPr>
                <a:t>@pp</a:t>
              </a:r>
            </a:p>
          </p:txBody>
        </p:sp>
      </p:grpSp>
      <p:grpSp>
        <p:nvGrpSpPr>
          <p:cNvPr id="150" name="Groupe 149"/>
          <p:cNvGrpSpPr/>
          <p:nvPr/>
        </p:nvGrpSpPr>
        <p:grpSpPr>
          <a:xfrm>
            <a:off x="5993459" y="6421755"/>
            <a:ext cx="3045766" cy="338554"/>
            <a:chOff x="5993459" y="6421755"/>
            <a:chExt cx="3045766" cy="338554"/>
          </a:xfrm>
        </p:grpSpPr>
        <p:sp>
          <p:nvSpPr>
            <p:cNvPr id="132" name="Rectangle à coins arrondis 131"/>
            <p:cNvSpPr/>
            <p:nvPr/>
          </p:nvSpPr>
          <p:spPr>
            <a:xfrm>
              <a:off x="5993459" y="6462762"/>
              <a:ext cx="636065" cy="239321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fr-FR" sz="60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33" name="ZoneTexte 132"/>
            <p:cNvSpPr txBox="1"/>
            <p:nvPr/>
          </p:nvSpPr>
          <p:spPr>
            <a:xfrm>
              <a:off x="6591861" y="6421755"/>
              <a:ext cx="2447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/>
                <a:t>Application </a:t>
              </a:r>
              <a:r>
                <a:rPr lang="fr-FR" sz="800" dirty="0" smtClean="0">
                  <a:solidFill>
                    <a:srgbClr val="FF0000"/>
                  </a:solidFill>
                </a:rPr>
                <a:t>hors INES</a:t>
              </a:r>
            </a:p>
            <a:p>
              <a:r>
                <a:rPr lang="fr-FR" sz="800" dirty="0" smtClean="0"/>
                <a:t>Appli pôle échanges + Infrastructure ENGIE IT</a:t>
              </a:r>
              <a:endParaRPr lang="fr-FR" sz="800" dirty="0"/>
            </a:p>
          </p:txBody>
        </p:sp>
      </p:grpSp>
      <p:sp>
        <p:nvSpPr>
          <p:cNvPr id="147" name="ZoneTexte 146"/>
          <p:cNvSpPr txBox="1"/>
          <p:nvPr/>
        </p:nvSpPr>
        <p:spPr>
          <a:xfrm>
            <a:off x="5662" y="5627712"/>
            <a:ext cx="240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Hors INES</a:t>
            </a:r>
            <a:endParaRPr lang="fr-FR" dirty="0"/>
          </a:p>
        </p:txBody>
      </p:sp>
      <p:grpSp>
        <p:nvGrpSpPr>
          <p:cNvPr id="160" name="Groupe 159"/>
          <p:cNvGrpSpPr/>
          <p:nvPr/>
        </p:nvGrpSpPr>
        <p:grpSpPr>
          <a:xfrm>
            <a:off x="937505" y="1969678"/>
            <a:ext cx="812633" cy="2094366"/>
            <a:chOff x="84101" y="2022845"/>
            <a:chExt cx="812633" cy="2094366"/>
          </a:xfrm>
        </p:grpSpPr>
        <p:grpSp>
          <p:nvGrpSpPr>
            <p:cNvPr id="161" name="Groupe 74"/>
            <p:cNvGrpSpPr/>
            <p:nvPr/>
          </p:nvGrpSpPr>
          <p:grpSpPr>
            <a:xfrm>
              <a:off x="84101" y="2022845"/>
              <a:ext cx="812633" cy="2094366"/>
              <a:chOff x="395536" y="2172070"/>
              <a:chExt cx="812633" cy="2094366"/>
            </a:xfrm>
          </p:grpSpPr>
          <p:sp>
            <p:nvSpPr>
              <p:cNvPr id="166" name="Rectangle à coins arrondis 165"/>
              <p:cNvSpPr/>
              <p:nvPr/>
            </p:nvSpPr>
            <p:spPr>
              <a:xfrm>
                <a:off x="395536" y="2172070"/>
                <a:ext cx="812633" cy="2094366"/>
              </a:xfrm>
              <a:prstGeom prst="roundRect">
                <a:avLst>
                  <a:gd name="adj" fmla="val 0"/>
                </a:avLst>
              </a:prstGeom>
              <a:solidFill>
                <a:srgbClr val="F4F8FA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NEWCORP / Finance</a:t>
                </a:r>
                <a:endParaRPr kumimoji="0" lang="fr-F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8" name="Rectangle à coins arrondis 167"/>
              <p:cNvSpPr/>
              <p:nvPr/>
            </p:nvSpPr>
            <p:spPr>
              <a:xfrm>
                <a:off x="490192" y="2421131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ITB</a:t>
                </a:r>
              </a:p>
            </p:txBody>
          </p:sp>
          <p:sp>
            <p:nvSpPr>
              <p:cNvPr id="172" name="Rectangle à coins arrondis 171"/>
              <p:cNvSpPr/>
              <p:nvPr/>
            </p:nvSpPr>
            <p:spPr>
              <a:xfrm>
                <a:off x="484268" y="2745472"/>
                <a:ext cx="636065" cy="239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fr-FR" sz="600" kern="0" dirty="0" smtClean="0">
                    <a:latin typeface="Arial"/>
                    <a:cs typeface="Arial"/>
                  </a:rPr>
                  <a:t>Rapsodie B2B MIT NR</a:t>
                </a:r>
                <a:endParaRPr lang="fr-FR" sz="600" kern="0" dirty="0">
                  <a:latin typeface="Arial"/>
                  <a:cs typeface="Arial"/>
                </a:endParaRPr>
              </a:p>
            </p:txBody>
          </p:sp>
          <p:sp>
            <p:nvSpPr>
              <p:cNvPr id="173" name="Rectangle à coins arrondis 172"/>
              <p:cNvSpPr/>
              <p:nvPr/>
            </p:nvSpPr>
            <p:spPr>
              <a:xfrm>
                <a:off x="472559" y="3658307"/>
                <a:ext cx="636065" cy="239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fr-FR" sz="600" kern="0" dirty="0" smtClean="0">
                    <a:latin typeface="Arial"/>
                    <a:cs typeface="Arial"/>
                  </a:rPr>
                  <a:t>Rapsodie  MIT R</a:t>
                </a:r>
                <a:endParaRPr lang="fr-FR" sz="600" kern="0" dirty="0">
                  <a:latin typeface="Arial"/>
                  <a:cs typeface="Arial"/>
                </a:endParaRPr>
              </a:p>
            </p:txBody>
          </p:sp>
        </p:grpSp>
        <p:sp>
          <p:nvSpPr>
            <p:cNvPr id="162" name="Rectangle à coins arrondis 161"/>
            <p:cNvSpPr/>
            <p:nvPr/>
          </p:nvSpPr>
          <p:spPr>
            <a:xfrm>
              <a:off x="172833" y="2899142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Pyramid</a:t>
              </a:r>
              <a:endParaRPr lang="fr-FR" sz="600" kern="0" dirty="0">
                <a:latin typeface="Arial"/>
                <a:cs typeface="Arial"/>
              </a:endParaRPr>
            </a:p>
          </p:txBody>
        </p:sp>
        <p:sp>
          <p:nvSpPr>
            <p:cNvPr id="164" name="Rectangle à coins arrondis 163"/>
            <p:cNvSpPr/>
            <p:nvPr/>
          </p:nvSpPr>
          <p:spPr>
            <a:xfrm>
              <a:off x="163308" y="3811035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Opera</a:t>
              </a:r>
              <a:endParaRPr lang="fr-FR" sz="600" kern="0" dirty="0">
                <a:latin typeface="Arial"/>
                <a:cs typeface="Arial"/>
              </a:endParaRPr>
            </a:p>
          </p:txBody>
        </p:sp>
        <p:sp>
          <p:nvSpPr>
            <p:cNvPr id="165" name="Rectangle à coins arrondis 164"/>
            <p:cNvSpPr/>
            <p:nvPr/>
          </p:nvSpPr>
          <p:spPr>
            <a:xfrm>
              <a:off x="163308" y="3200132"/>
              <a:ext cx="636065" cy="239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Coccinel</a:t>
              </a:r>
              <a:endParaRPr lang="fr-FR" sz="600" kern="0" dirty="0">
                <a:latin typeface="Arial"/>
                <a:cs typeface="Arial"/>
              </a:endParaRPr>
            </a:p>
          </p:txBody>
        </p:sp>
      </p:grpSp>
      <p:grpSp>
        <p:nvGrpSpPr>
          <p:cNvPr id="175" name="Groupe 74"/>
          <p:cNvGrpSpPr/>
          <p:nvPr/>
        </p:nvGrpSpPr>
        <p:grpSpPr>
          <a:xfrm>
            <a:off x="61095" y="1971573"/>
            <a:ext cx="812778" cy="495499"/>
            <a:chOff x="395536" y="2180571"/>
            <a:chExt cx="812778" cy="495499"/>
          </a:xfrm>
        </p:grpSpPr>
        <p:sp>
          <p:nvSpPr>
            <p:cNvPr id="183" name="Rectangle à coins arrondis 182"/>
            <p:cNvSpPr/>
            <p:nvPr/>
          </p:nvSpPr>
          <p:spPr>
            <a:xfrm>
              <a:off x="395536" y="2180571"/>
              <a:ext cx="812778" cy="495499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GBS / ACHATS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6" name="Rectangle à coins arrondis 185"/>
            <p:cNvSpPr/>
            <p:nvPr/>
          </p:nvSpPr>
          <p:spPr>
            <a:xfrm>
              <a:off x="484268" y="2342368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APACH’ Echanges</a:t>
              </a:r>
            </a:p>
          </p:txBody>
        </p:sp>
      </p:grpSp>
      <p:grpSp>
        <p:nvGrpSpPr>
          <p:cNvPr id="192" name="Groupe 191"/>
          <p:cNvGrpSpPr/>
          <p:nvPr/>
        </p:nvGrpSpPr>
        <p:grpSpPr>
          <a:xfrm>
            <a:off x="4085709" y="3138406"/>
            <a:ext cx="813600" cy="3212039"/>
            <a:chOff x="1704415" y="4708739"/>
            <a:chExt cx="813600" cy="3212039"/>
          </a:xfrm>
        </p:grpSpPr>
        <p:grpSp>
          <p:nvGrpSpPr>
            <p:cNvPr id="193" name="Groupe 84"/>
            <p:cNvGrpSpPr/>
            <p:nvPr/>
          </p:nvGrpSpPr>
          <p:grpSpPr>
            <a:xfrm>
              <a:off x="1704415" y="4708739"/>
              <a:ext cx="813600" cy="3212039"/>
              <a:chOff x="1800200" y="4857964"/>
              <a:chExt cx="813600" cy="3212039"/>
            </a:xfrm>
          </p:grpSpPr>
          <p:sp>
            <p:nvSpPr>
              <p:cNvPr id="196" name="Rectangle à coins arrondis 195"/>
              <p:cNvSpPr/>
              <p:nvPr/>
            </p:nvSpPr>
            <p:spPr>
              <a:xfrm>
                <a:off x="1800200" y="4857964"/>
                <a:ext cx="813600" cy="3212039"/>
              </a:xfrm>
              <a:prstGeom prst="roundRect">
                <a:avLst>
                  <a:gd name="adj" fmla="val 0"/>
                </a:avLst>
              </a:prstGeom>
              <a:solidFill>
                <a:srgbClr val="F4F8FA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France B2C / DCRF / DMPR</a:t>
                </a:r>
                <a:endParaRPr kumimoji="0" lang="fr-F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02" name="Rectangle à coins arrondis 201"/>
              <p:cNvSpPr/>
              <p:nvPr/>
            </p:nvSpPr>
            <p:spPr>
              <a:xfrm>
                <a:off x="1891930" y="5108190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Frontal</a:t>
                </a:r>
              </a:p>
            </p:txBody>
          </p:sp>
          <p:sp>
            <p:nvSpPr>
              <p:cNvPr id="206" name="Rectangle à coins arrondis 205"/>
              <p:cNvSpPr/>
              <p:nvPr/>
            </p:nvSpPr>
            <p:spPr>
              <a:xfrm>
                <a:off x="1891930" y="5422328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defRPr/>
                </a:pPr>
                <a:r>
                  <a:rPr lang="fr-FR" sz="600" kern="0" dirty="0" smtClean="0">
                    <a:solidFill>
                      <a:srgbClr val="FFFFFF"/>
                    </a:solidFill>
                    <a:cs typeface="Arial"/>
                  </a:rPr>
                  <a:t>Switch</a:t>
                </a:r>
              </a:p>
            </p:txBody>
          </p:sp>
          <p:sp>
            <p:nvSpPr>
              <p:cNvPr id="220" name="Rectangle à coins arrondis 219"/>
              <p:cNvSpPr/>
              <p:nvPr/>
            </p:nvSpPr>
            <p:spPr>
              <a:xfrm>
                <a:off x="1891930" y="7049356"/>
                <a:ext cx="630141" cy="26043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VASCO-GAMA</a:t>
                </a:r>
              </a:p>
            </p:txBody>
          </p:sp>
          <p:sp>
            <p:nvSpPr>
              <p:cNvPr id="227" name="Rectangle à coins arrondis 226"/>
              <p:cNvSpPr/>
              <p:nvPr/>
            </p:nvSpPr>
            <p:spPr>
              <a:xfrm>
                <a:off x="1891930" y="6710462"/>
                <a:ext cx="630141" cy="26043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defRPr/>
                </a:pPr>
                <a:r>
                  <a:rPr lang="fr-FR" sz="600" kern="0" dirty="0" err="1" smtClean="0">
                    <a:latin typeface="Arial"/>
                    <a:cs typeface="Arial"/>
                  </a:rPr>
                  <a:t>PàP</a:t>
                </a:r>
                <a:r>
                  <a:rPr lang="fr-FR" sz="600" kern="0" dirty="0" smtClean="0">
                    <a:latin typeface="Arial"/>
                    <a:cs typeface="Arial"/>
                  </a:rPr>
                  <a:t> - Prestataires</a:t>
                </a:r>
              </a:p>
            </p:txBody>
          </p:sp>
        </p:grpSp>
        <p:sp>
          <p:nvSpPr>
            <p:cNvPr id="194" name="Rectangle à coins arrondis 193"/>
            <p:cNvSpPr/>
            <p:nvPr/>
          </p:nvSpPr>
          <p:spPr>
            <a:xfrm>
              <a:off x="1796145" y="7595186"/>
              <a:ext cx="630141" cy="260439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fr-FR" sz="600" kern="0" dirty="0" smtClean="0">
                  <a:solidFill>
                    <a:srgbClr val="FFFFFF"/>
                  </a:solidFill>
                  <a:latin typeface="Arial"/>
                  <a:cs typeface="Arial"/>
                </a:rPr>
                <a:t>Sindi</a:t>
              </a:r>
            </a:p>
          </p:txBody>
        </p:sp>
        <p:sp>
          <p:nvSpPr>
            <p:cNvPr id="195" name="Rectangle à coins arrondis 194"/>
            <p:cNvSpPr/>
            <p:nvPr/>
          </p:nvSpPr>
          <p:spPr>
            <a:xfrm>
              <a:off x="1796145" y="7286855"/>
              <a:ext cx="630141" cy="260439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FREDI</a:t>
              </a:r>
            </a:p>
          </p:txBody>
        </p:sp>
      </p:grpSp>
      <p:grpSp>
        <p:nvGrpSpPr>
          <p:cNvPr id="229" name="Groupe 84"/>
          <p:cNvGrpSpPr/>
          <p:nvPr/>
        </p:nvGrpSpPr>
        <p:grpSpPr>
          <a:xfrm>
            <a:off x="4085709" y="1970737"/>
            <a:ext cx="813600" cy="648000"/>
            <a:chOff x="1792580" y="2172069"/>
            <a:chExt cx="813600" cy="648000"/>
          </a:xfrm>
        </p:grpSpPr>
        <p:sp>
          <p:nvSpPr>
            <p:cNvPr id="246" name="Rectangle à coins arrondis 245"/>
            <p:cNvSpPr/>
            <p:nvPr/>
          </p:nvSpPr>
          <p:spPr>
            <a:xfrm>
              <a:off x="1792580" y="2172069"/>
              <a:ext cx="813600" cy="648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France B2C / ECOMETERING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1" name="Rectangle à coins arrondis 300"/>
            <p:cNvSpPr/>
            <p:nvPr/>
          </p:nvSpPr>
          <p:spPr>
            <a:xfrm>
              <a:off x="1900621" y="2461070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SmartEN</a:t>
              </a:r>
              <a:r>
                <a:rPr lang="fr-FR" sz="600" kern="0" dirty="0" smtClean="0">
                  <a:latin typeface="Arial"/>
                  <a:cs typeface="Arial"/>
                </a:rPr>
                <a:t> </a:t>
              </a:r>
              <a:r>
                <a:rPr lang="fr-FR" sz="600" kern="0" dirty="0" err="1" smtClean="0">
                  <a:latin typeface="Arial"/>
                  <a:cs typeface="Arial"/>
                </a:rPr>
                <a:t>eco</a:t>
              </a:r>
              <a:r>
                <a:rPr lang="fr-FR" sz="600" kern="0" dirty="0" smtClean="0">
                  <a:latin typeface="Arial"/>
                  <a:cs typeface="Arial"/>
                </a:rPr>
                <a:t>- </a:t>
              </a:r>
              <a:r>
                <a:rPr lang="fr-FR" sz="600" kern="0" dirty="0" err="1" smtClean="0">
                  <a:latin typeface="Arial"/>
                  <a:cs typeface="Arial"/>
                </a:rPr>
                <a:t>metering</a:t>
              </a:r>
              <a:endParaRPr lang="fr-FR" sz="600" kern="0" dirty="0" smtClean="0">
                <a:latin typeface="Arial"/>
                <a:cs typeface="Arial"/>
              </a:endParaRPr>
            </a:p>
          </p:txBody>
        </p:sp>
      </p:grpSp>
      <p:cxnSp>
        <p:nvCxnSpPr>
          <p:cNvPr id="146" name="Connecteur droit 145"/>
          <p:cNvCxnSpPr/>
          <p:nvPr/>
        </p:nvCxnSpPr>
        <p:spPr>
          <a:xfrm>
            <a:off x="172833" y="5673432"/>
            <a:ext cx="880622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7" name="Groupe 95"/>
          <p:cNvGrpSpPr/>
          <p:nvPr/>
        </p:nvGrpSpPr>
        <p:grpSpPr>
          <a:xfrm>
            <a:off x="4964661" y="1971738"/>
            <a:ext cx="813600" cy="576000"/>
            <a:chOff x="4096940" y="4212335"/>
            <a:chExt cx="813600" cy="576000"/>
          </a:xfrm>
        </p:grpSpPr>
        <p:sp>
          <p:nvSpPr>
            <p:cNvPr id="328" name="Rectangle à coins arrondis 327"/>
            <p:cNvSpPr/>
            <p:nvPr/>
          </p:nvSpPr>
          <p:spPr>
            <a:xfrm>
              <a:off x="4096940" y="4212335"/>
              <a:ext cx="813600" cy="576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France B2B / COF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35" name="Rectangle à coins arrondis 334"/>
            <p:cNvSpPr/>
            <p:nvPr/>
          </p:nvSpPr>
          <p:spPr>
            <a:xfrm>
              <a:off x="4188670" y="4459347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err="1" smtClean="0">
                  <a:latin typeface="Arial"/>
                  <a:cs typeface="Arial"/>
                </a:rPr>
                <a:t>Genesis</a:t>
              </a:r>
              <a:endParaRPr lang="fr-FR" sz="600" kern="0" dirty="0" smtClean="0">
                <a:latin typeface="Arial"/>
                <a:cs typeface="Arial"/>
              </a:endParaRPr>
            </a:p>
          </p:txBody>
        </p:sp>
      </p:grpSp>
      <p:grpSp>
        <p:nvGrpSpPr>
          <p:cNvPr id="7" name="Groupe 95"/>
          <p:cNvGrpSpPr/>
          <p:nvPr/>
        </p:nvGrpSpPr>
        <p:grpSpPr>
          <a:xfrm>
            <a:off x="4622051" y="3529362"/>
            <a:ext cx="1156210" cy="2124000"/>
            <a:chOff x="3754330" y="2172068"/>
            <a:chExt cx="1156210" cy="2124000"/>
          </a:xfrm>
        </p:grpSpPr>
        <p:sp>
          <p:nvSpPr>
            <p:cNvPr id="234" name="Rectangle à coins arrondis 233"/>
            <p:cNvSpPr/>
            <p:nvPr/>
          </p:nvSpPr>
          <p:spPr>
            <a:xfrm>
              <a:off x="4096940" y="2172068"/>
              <a:ext cx="813600" cy="2124000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France B2B / EC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5" name="Rectangle à coins arrondis 234"/>
            <p:cNvSpPr/>
            <p:nvPr/>
          </p:nvSpPr>
          <p:spPr>
            <a:xfrm>
              <a:off x="4188670" y="2332631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Facture électronique (FAE)</a:t>
              </a:r>
            </a:p>
          </p:txBody>
        </p:sp>
        <p:sp>
          <p:nvSpPr>
            <p:cNvPr id="266" name="Rectangle à coins arrondis 265"/>
            <p:cNvSpPr/>
            <p:nvPr/>
          </p:nvSpPr>
          <p:spPr>
            <a:xfrm>
              <a:off x="3754330" y="2992499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APSARA</a:t>
              </a:r>
            </a:p>
          </p:txBody>
        </p:sp>
        <p:sp>
          <p:nvSpPr>
            <p:cNvPr id="86" name="Rectangle à coins arrondis 85"/>
            <p:cNvSpPr/>
            <p:nvPr/>
          </p:nvSpPr>
          <p:spPr>
            <a:xfrm>
              <a:off x="3754330" y="3310535"/>
              <a:ext cx="630141" cy="2604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DECLIC</a:t>
              </a:r>
            </a:p>
          </p:txBody>
        </p:sp>
        <p:sp>
          <p:nvSpPr>
            <p:cNvPr id="87" name="Rectangle à coins arrondis 86"/>
            <p:cNvSpPr/>
            <p:nvPr/>
          </p:nvSpPr>
          <p:spPr>
            <a:xfrm>
              <a:off x="4188670" y="3627487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rPr>
                <a:t>GEDCO</a:t>
              </a:r>
            </a:p>
          </p:txBody>
        </p:sp>
        <p:sp>
          <p:nvSpPr>
            <p:cNvPr id="88" name="Rectangle à coins arrondis 87"/>
            <p:cNvSpPr/>
            <p:nvPr/>
          </p:nvSpPr>
          <p:spPr>
            <a:xfrm>
              <a:off x="4188670" y="3952403"/>
              <a:ext cx="630141" cy="2604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fr-FR" sz="600" kern="0" dirty="0" smtClean="0">
                  <a:latin typeface="Arial"/>
                  <a:cs typeface="Arial"/>
                </a:rPr>
                <a:t>GEDCO </a:t>
              </a:r>
              <a:r>
                <a:rPr lang="fr-FR" sz="600" kern="0" dirty="0" err="1" smtClean="0">
                  <a:latin typeface="Arial"/>
                  <a:cs typeface="Arial"/>
                </a:rPr>
                <a:t>Slimpay</a:t>
              </a:r>
              <a:endParaRPr lang="fr-FR" sz="600" kern="0" dirty="0" smtClean="0">
                <a:latin typeface="Arial"/>
                <a:cs typeface="Arial"/>
              </a:endParaRPr>
            </a:p>
          </p:txBody>
        </p:sp>
        <p:sp>
          <p:nvSpPr>
            <p:cNvPr id="236" name="Rectangle à coins arrondis 235"/>
            <p:cNvSpPr/>
            <p:nvPr/>
          </p:nvSpPr>
          <p:spPr>
            <a:xfrm>
              <a:off x="3754330" y="2665712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IGE / MPT</a:t>
              </a:r>
            </a:p>
          </p:txBody>
        </p:sp>
      </p:grpSp>
      <p:grpSp>
        <p:nvGrpSpPr>
          <p:cNvPr id="141" name="Groupe 74"/>
          <p:cNvGrpSpPr/>
          <p:nvPr/>
        </p:nvGrpSpPr>
        <p:grpSpPr>
          <a:xfrm>
            <a:off x="61095" y="2529745"/>
            <a:ext cx="812778" cy="575559"/>
            <a:chOff x="395536" y="2180571"/>
            <a:chExt cx="812778" cy="575559"/>
          </a:xfrm>
        </p:grpSpPr>
        <p:sp>
          <p:nvSpPr>
            <p:cNvPr id="145" name="Rectangle à coins arrondis 144"/>
            <p:cNvSpPr/>
            <p:nvPr/>
          </p:nvSpPr>
          <p:spPr>
            <a:xfrm>
              <a:off x="395536" y="2180571"/>
              <a:ext cx="812778" cy="575559"/>
            </a:xfrm>
            <a:prstGeom prst="roundRect">
              <a:avLst>
                <a:gd name="adj" fmla="val 0"/>
              </a:avLst>
            </a:prstGeom>
            <a:solidFill>
              <a:srgbClr val="F4F8FA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GBS / CSP RH France</a:t>
              </a:r>
              <a:endParaRPr kumimoji="0" lang="fr-FR" sz="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8" name="Rectangle à coins arrondis 147"/>
            <p:cNvSpPr/>
            <p:nvPr/>
          </p:nvSpPr>
          <p:spPr>
            <a:xfrm>
              <a:off x="484268" y="2433808"/>
              <a:ext cx="630141" cy="260439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Pégasus</a:t>
              </a:r>
              <a:r>
                <a:rPr kumimoji="0" lang="fr-F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Echanges</a:t>
              </a:r>
            </a:p>
          </p:txBody>
        </p:sp>
      </p:grpSp>
      <p:grpSp>
        <p:nvGrpSpPr>
          <p:cNvPr id="239" name="Groupe 238"/>
          <p:cNvGrpSpPr/>
          <p:nvPr/>
        </p:nvGrpSpPr>
        <p:grpSpPr>
          <a:xfrm>
            <a:off x="61240" y="3182861"/>
            <a:ext cx="813600" cy="1512000"/>
            <a:chOff x="61240" y="3266681"/>
            <a:chExt cx="813600" cy="1512000"/>
          </a:xfrm>
        </p:grpSpPr>
        <p:grpSp>
          <p:nvGrpSpPr>
            <p:cNvPr id="10" name="Groupe 122"/>
            <p:cNvGrpSpPr/>
            <p:nvPr/>
          </p:nvGrpSpPr>
          <p:grpSpPr>
            <a:xfrm>
              <a:off x="61240" y="3266681"/>
              <a:ext cx="813600" cy="1512000"/>
              <a:chOff x="7634274" y="3480187"/>
              <a:chExt cx="813600" cy="1512000"/>
            </a:xfrm>
          </p:grpSpPr>
          <p:sp>
            <p:nvSpPr>
              <p:cNvPr id="247" name="Rectangle à coins arrondis 246"/>
              <p:cNvSpPr/>
              <p:nvPr/>
            </p:nvSpPr>
            <p:spPr>
              <a:xfrm>
                <a:off x="7634274" y="3480187"/>
                <a:ext cx="813600" cy="1512000"/>
              </a:xfrm>
              <a:prstGeom prst="roundRect">
                <a:avLst>
                  <a:gd name="adj" fmla="val 0"/>
                </a:avLst>
              </a:prstGeom>
              <a:solidFill>
                <a:srgbClr val="F4F8FA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GBS /</a:t>
                </a:r>
                <a:r>
                  <a:rPr kumimoji="0" lang="fr-FR" sz="6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fr-F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ENGIE IT</a:t>
                </a:r>
                <a:endParaRPr kumimoji="0" lang="fr-F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8" name="Rectangle à coins arrondis 247"/>
              <p:cNvSpPr/>
              <p:nvPr/>
            </p:nvSpPr>
            <p:spPr>
              <a:xfrm>
                <a:off x="7725435" y="3685024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Cristal Echanges</a:t>
                </a:r>
              </a:p>
            </p:txBody>
          </p:sp>
          <p:sp>
            <p:nvSpPr>
              <p:cNvPr id="251" name="Rectangle à coins arrondis 250"/>
              <p:cNvSpPr/>
              <p:nvPr/>
            </p:nvSpPr>
            <p:spPr>
              <a:xfrm>
                <a:off x="7725585" y="4005743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GAIA Echanges</a:t>
                </a:r>
              </a:p>
            </p:txBody>
          </p:sp>
          <p:sp>
            <p:nvSpPr>
              <p:cNvPr id="252" name="Rectangle à coins arrondis 251"/>
              <p:cNvSpPr/>
              <p:nvPr/>
            </p:nvSpPr>
            <p:spPr>
              <a:xfrm>
                <a:off x="7725435" y="4328025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ADVEGA Echanges</a:t>
                </a:r>
              </a:p>
            </p:txBody>
          </p:sp>
          <p:sp>
            <p:nvSpPr>
              <p:cNvPr id="115" name="Rectangle à coins arrondis 114"/>
              <p:cNvSpPr/>
              <p:nvPr/>
            </p:nvSpPr>
            <p:spPr>
              <a:xfrm>
                <a:off x="7725285" y="4655834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SIMILI</a:t>
                </a:r>
              </a:p>
            </p:txBody>
          </p:sp>
        </p:grpSp>
        <p:grpSp>
          <p:nvGrpSpPr>
            <p:cNvPr id="149" name="Groupe 122"/>
            <p:cNvGrpSpPr/>
            <p:nvPr/>
          </p:nvGrpSpPr>
          <p:grpSpPr>
            <a:xfrm>
              <a:off x="151284" y="3486640"/>
              <a:ext cx="630441" cy="1231249"/>
              <a:chOff x="7725285" y="3685024"/>
              <a:chExt cx="630441" cy="1231249"/>
            </a:xfrm>
          </p:grpSpPr>
          <p:sp>
            <p:nvSpPr>
              <p:cNvPr id="151" name="Rectangle à coins arrondis 150"/>
              <p:cNvSpPr/>
              <p:nvPr/>
            </p:nvSpPr>
            <p:spPr>
              <a:xfrm>
                <a:off x="7725435" y="3685024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Cristal Echanges</a:t>
                </a:r>
              </a:p>
            </p:txBody>
          </p:sp>
          <p:sp>
            <p:nvSpPr>
              <p:cNvPr id="152" name="Rectangle à coins arrondis 151"/>
              <p:cNvSpPr/>
              <p:nvPr/>
            </p:nvSpPr>
            <p:spPr>
              <a:xfrm>
                <a:off x="7725585" y="4005743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GAIA Echanges</a:t>
                </a:r>
              </a:p>
            </p:txBody>
          </p:sp>
          <p:sp>
            <p:nvSpPr>
              <p:cNvPr id="153" name="Rectangle à coins arrondis 152"/>
              <p:cNvSpPr/>
              <p:nvPr/>
            </p:nvSpPr>
            <p:spPr>
              <a:xfrm>
                <a:off x="7725435" y="4328025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ADVEGA Echanges</a:t>
                </a:r>
              </a:p>
            </p:txBody>
          </p:sp>
          <p:sp>
            <p:nvSpPr>
              <p:cNvPr id="155" name="Rectangle à coins arrondis 154"/>
              <p:cNvSpPr/>
              <p:nvPr/>
            </p:nvSpPr>
            <p:spPr>
              <a:xfrm>
                <a:off x="7725285" y="4655834"/>
                <a:ext cx="630141" cy="260439"/>
              </a:xfrm>
              <a:prstGeom prst="round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SIMILI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Etat des lieux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Répartition des coûts par BU / Offre </a:t>
            </a:r>
            <a:r>
              <a:rPr lang="fr-FR" sz="1600" dirty="0" smtClean="0"/>
              <a:t>(2016)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t="13187" r="32976" b="16896"/>
          <a:stretch>
            <a:fillRect/>
          </a:stretch>
        </p:blipFill>
        <p:spPr bwMode="auto">
          <a:xfrm>
            <a:off x="211700" y="1795463"/>
            <a:ext cx="87206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53251352-512A-47E4-90CE-9D66B1184FC4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Principes de facturation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INES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Modèle tarifaire en UO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Tarifs révisés et publiés annuellement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Présent au catalogue ENGIE IT (Code Offre FDT602)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UO Socle, UO Administration, UO Infrastructure, UO </a:t>
            </a:r>
            <a:r>
              <a:rPr lang="fr-FR" dirty="0" err="1" smtClean="0"/>
              <a:t>SaaS</a:t>
            </a:r>
            <a:endParaRPr lang="fr-FR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Souscription via IT </a:t>
            </a:r>
            <a:r>
              <a:rPr lang="fr-FR" dirty="0" err="1" smtClean="0"/>
              <a:t>Request</a:t>
            </a:r>
            <a:endParaRPr lang="fr-FR" dirty="0" smtClean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Souscription, évolution de la souscription, </a:t>
            </a:r>
            <a:r>
              <a:rPr lang="fr-FR" dirty="0" err="1" smtClean="0"/>
              <a:t>décommissionnement</a:t>
            </a:r>
            <a:endParaRPr lang="fr-FR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Nombre d’UO déterminé principalement par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Le niveau de service (Bronze, </a:t>
            </a:r>
            <a:r>
              <a:rPr lang="fr-FR" dirty="0" err="1" smtClean="0"/>
              <a:t>Silver</a:t>
            </a:r>
            <a:r>
              <a:rPr lang="fr-FR" dirty="0" smtClean="0"/>
              <a:t>, Gold, </a:t>
            </a:r>
            <a:r>
              <a:rPr lang="fr-FR" dirty="0" err="1" smtClean="0"/>
              <a:t>Platinum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Le nombre d’instances ou de services déployés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La consommation en ressource (Mémoire, CPU, Stockage, Package, </a:t>
            </a:r>
            <a:r>
              <a:rPr lang="fr-FR" dirty="0" err="1" smtClean="0"/>
              <a:t>Workflow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L’intensité des échanges (Nombres d’échanges par jour, nombre </a:t>
            </a:r>
            <a:r>
              <a:rPr lang="fr-FR" smtClean="0"/>
              <a:t>de partenaires)</a:t>
            </a:r>
            <a:endParaRPr lang="fr-FR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Facturation sur inventaire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Inventaire mensuel, au premier jour du mois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Une instance ou un service déployé au mois M est facturé au mois M+1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Une instance ou un service </a:t>
            </a:r>
            <a:r>
              <a:rPr lang="fr-FR" dirty="0" err="1" smtClean="0"/>
              <a:t>décommissionné</a:t>
            </a:r>
            <a:r>
              <a:rPr lang="fr-FR" dirty="0" smtClean="0"/>
              <a:t> au mois M est retiré de l’inventaire au mois M+1, forfait de </a:t>
            </a:r>
            <a:r>
              <a:rPr lang="fr-FR" dirty="0" err="1" smtClean="0"/>
              <a:t>décommissionnement</a:t>
            </a:r>
            <a:r>
              <a:rPr lang="fr-FR" dirty="0" smtClean="0"/>
              <a:t> équivalent à 2,5 mois de RUN pour les instances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Respect du calendrier de </a:t>
            </a:r>
            <a:r>
              <a:rPr lang="fr-FR" dirty="0" err="1" smtClean="0"/>
              <a:t>reprévision</a:t>
            </a:r>
            <a:r>
              <a:rPr lang="fr-FR" dirty="0" smtClean="0"/>
              <a:t> budgétaire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grpSp>
        <p:nvGrpSpPr>
          <p:cNvPr id="8" name="Groupe 12"/>
          <p:cNvGrpSpPr/>
          <p:nvPr/>
        </p:nvGrpSpPr>
        <p:grpSpPr>
          <a:xfrm>
            <a:off x="7414461" y="213990"/>
            <a:ext cx="1163259" cy="654059"/>
            <a:chOff x="811592" y="5299864"/>
            <a:chExt cx="1163259" cy="654059"/>
          </a:xfrm>
        </p:grpSpPr>
        <p:grpSp>
          <p:nvGrpSpPr>
            <p:cNvPr id="9" name="Groupe 5"/>
            <p:cNvGrpSpPr/>
            <p:nvPr/>
          </p:nvGrpSpPr>
          <p:grpSpPr>
            <a:xfrm flipH="1">
              <a:off x="873816" y="5327113"/>
              <a:ext cx="1080716" cy="583149"/>
              <a:chOff x="279456" y="5327113"/>
              <a:chExt cx="1080716" cy="58314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79456" y="5327113"/>
                <a:ext cx="809276" cy="58314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808859" y="5327906"/>
                <a:ext cx="551313" cy="58235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0" name="Espace réservé du contenu 5" descr="Logo-INES-RVB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gray">
            <a:xfrm>
              <a:off x="811592" y="5299864"/>
              <a:ext cx="1163259" cy="65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063516" y="6300000"/>
            <a:ext cx="468484" cy="288000"/>
          </a:xfrm>
        </p:spPr>
        <p:txBody>
          <a:bodyPr/>
          <a:lstStyle/>
          <a:p>
            <a:fld id="{E2E02B5E-6947-4340-ACB9-C6422BEA4A3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Principes de facturation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Modèle tarifaire sur devis pour le récurrent incluant 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La conduite applicative (En option)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smtClean="0"/>
              <a:t>La </a:t>
            </a:r>
            <a:r>
              <a:rPr lang="fr-FR" smtClean="0"/>
              <a:t>CIB - Cellule </a:t>
            </a:r>
            <a:r>
              <a:rPr lang="fr-FR" dirty="0" smtClean="0"/>
              <a:t>des Incidents Bloquants </a:t>
            </a:r>
            <a:r>
              <a:rPr lang="fr-FR" dirty="0" smtClean="0"/>
              <a:t>(En option)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La Maintenance corrective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Le support niveau 3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Part d’évolutions mineures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fr-FR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Modèle tarifaire sur devis pour le projet incluant 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L’architecture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La conception générale et détaillée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La réalisation &amp; les tests unitaires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Le support recette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fr-FR" dirty="0" smtClean="0"/>
              <a:t>La livraison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fr-FR" dirty="0" smtClean="0"/>
          </a:p>
          <a:p>
            <a:pPr marL="144000" lvl="1" indent="-14400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dirty="0" smtClean="0">
                <a:sym typeface="Wingdings" pitchFamily="2" charset="2"/>
              </a:rPr>
              <a:t> </a:t>
            </a:r>
            <a:r>
              <a:rPr lang="fr-FR" dirty="0" smtClean="0"/>
              <a:t>Respect du calendrier de </a:t>
            </a:r>
            <a:r>
              <a:rPr lang="fr-FR" dirty="0" err="1" smtClean="0"/>
              <a:t>reprévision</a:t>
            </a:r>
            <a:r>
              <a:rPr lang="fr-FR" dirty="0" smtClean="0"/>
              <a:t> budgétaire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fr-FR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944" y="2235201"/>
            <a:ext cx="8147086" cy="3773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Agenda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Etat des lieux à date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Nouvelle gouvernance de la plate-forme </a:t>
            </a:r>
            <a:r>
              <a:rPr lang="fr-FR" sz="1400" smtClean="0"/>
              <a:t>entre </a:t>
            </a:r>
            <a:r>
              <a:rPr lang="fr-FR" sz="1400"/>
              <a:t>DDSI Groupe, </a:t>
            </a:r>
            <a:r>
              <a:rPr lang="fr-FR" sz="1400" dirty="0" smtClean="0"/>
              <a:t>Engie It et </a:t>
            </a:r>
            <a:r>
              <a:rPr lang="fr-FR" sz="1400" smtClean="0"/>
              <a:t>les BUs</a:t>
            </a:r>
            <a:r>
              <a:rPr lang="fr-FR" sz="1400" dirty="0" smtClean="0"/>
              <a:t>,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err="1" smtClean="0"/>
              <a:t>Roadmap</a:t>
            </a:r>
            <a:r>
              <a:rPr lang="fr-FR" sz="1400" dirty="0" smtClean="0"/>
              <a:t> à 12 mois </a:t>
            </a:r>
            <a:r>
              <a:rPr lang="fr-FR" sz="1400" smtClean="0"/>
              <a:t>(applications &amp; infrastructure)</a:t>
            </a:r>
            <a:endParaRPr lang="fr-FR" sz="1400" dirty="0" smtClean="0"/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Migration GDC : situation &amp; impacts sur le modèle économique avec / après migration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Renouvellement du contrat de réalisation, dit WEF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Proposition d’Ordre du Jour des Comités Clients récurrents</a:t>
            </a:r>
          </a:p>
          <a:p>
            <a:pPr marL="261938" indent="-261938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 smtClean="0"/>
              <a:t>Annexes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fld id="{74F99002-2207-45C9-9E8B-125543CF2CEA}" type="datetime4">
              <a:rPr lang="fr-FR" smtClean="0"/>
              <a:pPr/>
              <a:t>7 juin 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>
          <a:xfrm>
            <a:off x="1745757" y="6300000"/>
            <a:ext cx="6120000" cy="288000"/>
          </a:xfrm>
        </p:spPr>
        <p:txBody>
          <a:bodyPr/>
          <a:lstStyle/>
          <a:p>
            <a:r>
              <a:rPr lang="fr-FR" smtClean="0"/>
              <a:t>Comité Clients middleware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|3">
  <a:themeElements>
    <a:clrScheme name="Engie GBS 1">
      <a:dk1>
        <a:sysClr val="windowText" lastClr="000000"/>
      </a:dk1>
      <a:lt1>
        <a:sysClr val="window" lastClr="FFFFFF"/>
      </a:lt1>
      <a:dk2>
        <a:srgbClr val="005FAA"/>
      </a:dk2>
      <a:lt2>
        <a:srgbClr val="37B9C3"/>
      </a:lt2>
      <a:accent1>
        <a:srgbClr val="BECD00"/>
      </a:accent1>
      <a:accent2>
        <a:srgbClr val="008737"/>
      </a:accent2>
      <a:accent3>
        <a:srgbClr val="E62D87"/>
      </a:accent3>
      <a:accent4>
        <a:srgbClr val="552382"/>
      </a:accent4>
      <a:accent5>
        <a:srgbClr val="F07D00"/>
      </a:accent5>
      <a:accent6>
        <a:srgbClr val="B3B3B3"/>
      </a:accent6>
      <a:hlink>
        <a:srgbClr val="0074A7"/>
      </a:hlink>
      <a:folHlink>
        <a:srgbClr val="F07D00"/>
      </a:folHlink>
    </a:clrScheme>
    <a:fontScheme name="Arial">
      <a:majorFont>
        <a:latin typeface="Aria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Aria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DF Suez IT">
  <a:themeElements>
    <a:clrScheme name="GDF SUEZ IT">
      <a:dk1>
        <a:srgbClr val="333333"/>
      </a:dk1>
      <a:lt1>
        <a:srgbClr val="FFFFFF"/>
      </a:lt1>
      <a:dk2>
        <a:srgbClr val="0073CD"/>
      </a:dk2>
      <a:lt2>
        <a:srgbClr val="5F5F5F"/>
      </a:lt2>
      <a:accent1>
        <a:srgbClr val="FF6E23"/>
      </a:accent1>
      <a:accent2>
        <a:srgbClr val="ACC22D"/>
      </a:accent2>
      <a:accent3>
        <a:srgbClr val="C42695"/>
      </a:accent3>
      <a:accent4>
        <a:srgbClr val="F9B000"/>
      </a:accent4>
      <a:accent5>
        <a:srgbClr val="C8D400"/>
      </a:accent5>
      <a:accent6>
        <a:srgbClr val="5BC5F2"/>
      </a:accent6>
      <a:hlink>
        <a:srgbClr val="C42695"/>
      </a:hlink>
      <a:folHlink>
        <a:srgbClr val="0073CD"/>
      </a:folHlink>
    </a:clrScheme>
    <a:fontScheme name="Titre &amp; tex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itre &amp; texte 1">
        <a:dk1>
          <a:srgbClr val="000000"/>
        </a:dk1>
        <a:lt1>
          <a:srgbClr val="FFFFFF"/>
        </a:lt1>
        <a:dk2>
          <a:srgbClr val="0073CD"/>
        </a:dk2>
        <a:lt2>
          <a:srgbClr val="5F5F5F"/>
        </a:lt2>
        <a:accent1>
          <a:srgbClr val="FF6E23"/>
        </a:accent1>
        <a:accent2>
          <a:srgbClr val="ACC22D"/>
        </a:accent2>
        <a:accent3>
          <a:srgbClr val="FFFFFF"/>
        </a:accent3>
        <a:accent4>
          <a:srgbClr val="000000"/>
        </a:accent4>
        <a:accent5>
          <a:srgbClr val="FFBAAC"/>
        </a:accent5>
        <a:accent6>
          <a:srgbClr val="9BB028"/>
        </a:accent6>
        <a:hlink>
          <a:srgbClr val="C42695"/>
        </a:hlink>
        <a:folHlink>
          <a:srgbClr val="0091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9722F120836D4384D40A92CC63DD68" ma:contentTypeVersion="1" ma:contentTypeDescription="Crée un document." ma:contentTypeScope="" ma:versionID="1a43239a7ac98658399a878902adca6b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ee565551e1a1637f9df0223e78db73b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Date de début de planification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Date de fin de planification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07B2985-97A7-49FD-A7A8-5982440BE7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1BFB8C-4433-4B0F-84DD-43CF615037CB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CFF2E65-43F0-4B21-85A4-A623E072A0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4|3.potx</Template>
  <TotalTime>0</TotalTime>
  <Words>5263</Words>
  <Application>Microsoft Office PowerPoint</Application>
  <PresentationFormat>Affichage à l'écran (4:3)</PresentationFormat>
  <Paragraphs>1881</Paragraphs>
  <Slides>48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Calibri</vt:lpstr>
      <vt:lpstr>ClanOT-Bold</vt:lpstr>
      <vt:lpstr>Freestyle Script</vt:lpstr>
      <vt:lpstr>Frutiger Roman</vt:lpstr>
      <vt:lpstr>Tahoma</vt:lpstr>
      <vt:lpstr>Wingdings</vt:lpstr>
      <vt:lpstr>4|3</vt:lpstr>
      <vt:lpstr>GDF Suez IT</vt:lpstr>
      <vt:lpstr>Comité clients Middleware #01 : 9 juin 2016</vt:lpstr>
      <vt:lpstr>Agenda</vt:lpstr>
      <vt:lpstr>Agenda</vt:lpstr>
      <vt:lpstr>Etat des lieux </vt:lpstr>
      <vt:lpstr>Etat des lieux</vt:lpstr>
      <vt:lpstr>Etat des lieux</vt:lpstr>
      <vt:lpstr>Principes de facturation</vt:lpstr>
      <vt:lpstr>Principes de facturation</vt:lpstr>
      <vt:lpstr>Agenda</vt:lpstr>
      <vt:lpstr>Nouvelle gouvernance </vt:lpstr>
      <vt:lpstr>NOUVELLE GOUVERNANCE</vt:lpstr>
      <vt:lpstr>NOUVELLE GOUVERNANCE</vt:lpstr>
      <vt:lpstr>NOUVELLE GOUVERNANCE</vt:lpstr>
      <vt:lpstr>NOUVELLE GOUVERNANCE</vt:lpstr>
      <vt:lpstr>Agenda</vt:lpstr>
      <vt:lpstr>Roadmap</vt:lpstr>
      <vt:lpstr>Roadmap Infrastructure</vt:lpstr>
      <vt:lpstr>Agenda</vt:lpstr>
      <vt:lpstr>Projet SEIA = Transformation INES </vt:lpstr>
      <vt:lpstr>Deux risques majeurs liés à l’obsolescence pèsent actuellement sur le SI du Groupe ENGIE</vt:lpstr>
      <vt:lpstr>L’obsolescence de la plateforme INES a été prise en compte par le SDI</vt:lpstr>
      <vt:lpstr>En cas de maintien des plateformes Legacy</vt:lpstr>
      <vt:lpstr>Migration GDC</vt:lpstr>
      <vt:lpstr>Estimations Legacy 2017</vt:lpstr>
      <vt:lpstr>Estimations Legacy 2017</vt:lpstr>
      <vt:lpstr>Migration GDC</vt:lpstr>
      <vt:lpstr>Gestion dE l’Obsolescence</vt:lpstr>
      <vt:lpstr>Agenda</vt:lpstr>
      <vt:lpstr>Renouvellement du contrat WEF</vt:lpstr>
      <vt:lpstr>Renouvellement du contrat WEF</vt:lpstr>
      <vt:lpstr>Renouvellement du contrat WEF</vt:lpstr>
      <vt:lpstr>Renouvellement du contrat WEF</vt:lpstr>
      <vt:lpstr>Renouvellement du contrat WEF</vt:lpstr>
      <vt:lpstr>Renouvellement du contrat WEF</vt:lpstr>
      <vt:lpstr>Renouvellement du contrat WEF</vt:lpstr>
      <vt:lpstr>Agenda</vt:lpstr>
      <vt:lpstr>ODJ des comités récurrents</vt:lpstr>
      <vt:lpstr>Agenda</vt:lpstr>
      <vt:lpstr>Annexes</vt:lpstr>
      <vt:lpstr>Souscriptions 2016</vt:lpstr>
      <vt:lpstr>Souscriptions 2016</vt:lpstr>
      <vt:lpstr>Souscriptions 2016</vt:lpstr>
      <vt:lpstr>Souscriptions 2016</vt:lpstr>
      <vt:lpstr>Indicateurs disponibilités Applications INES</vt:lpstr>
      <vt:lpstr>obsolescence</vt:lpstr>
      <vt:lpstr>Roadmap produits</vt:lpstr>
      <vt:lpstr>Roadmap produits</vt:lpstr>
      <vt:lpstr>ANNEXE</vt:lpstr>
    </vt:vector>
  </TitlesOfParts>
  <Company>ENGIE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Mehdi M'TOUGUI</dc:creator>
  <cp:lastModifiedBy>BUISSON SERGE</cp:lastModifiedBy>
  <cp:revision>919</cp:revision>
  <dcterms:created xsi:type="dcterms:W3CDTF">2015-04-01T07:39:02Z</dcterms:created>
  <dcterms:modified xsi:type="dcterms:W3CDTF">2016-06-07T15:43:59Z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0x010100309722F120836D4384D40A92CC63DD68</vt:lpwstr>
  </property>
</Properties>
</file>